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1"/>
  </p:notesMasterIdLst>
  <p:handoutMasterIdLst>
    <p:handoutMasterId r:id="rId22"/>
  </p:handoutMasterIdLst>
  <p:sldIdLst>
    <p:sldId id="264" r:id="rId5"/>
    <p:sldId id="276" r:id="rId6"/>
    <p:sldId id="282" r:id="rId7"/>
    <p:sldId id="266" r:id="rId8"/>
    <p:sldId id="283" r:id="rId9"/>
    <p:sldId id="291" r:id="rId10"/>
    <p:sldId id="285" r:id="rId11"/>
    <p:sldId id="290" r:id="rId12"/>
    <p:sldId id="287" r:id="rId13"/>
    <p:sldId id="286" r:id="rId14"/>
    <p:sldId id="288" r:id="rId15"/>
    <p:sldId id="289" r:id="rId16"/>
    <p:sldId id="293" r:id="rId17"/>
    <p:sldId id="295" r:id="rId18"/>
    <p:sldId id="296" r:id="rId19"/>
    <p:sldId id="292" r:id="rId20"/>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varScale="1">
        <p:scale>
          <a:sx n="73" d="100"/>
          <a:sy n="73" d="100"/>
        </p:scale>
        <p:origin x="-588" y="-102"/>
      </p:cViewPr>
      <p:guideLst>
        <p:guide orient="horz" pos="2160"/>
        <p:guide pos="3839"/>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1" d="100"/>
          <a:sy n="91" d="100"/>
        </p:scale>
        <p:origin x="37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D67EDB0-F018-496F-8F68-727CAC762366}" type="datetime1">
              <a:rPr lang="it-IT" smtClean="0">
                <a:solidFill>
                  <a:schemeClr val="tx2"/>
                </a:solidFill>
              </a:rPr>
              <a:pPr algn="r" rtl="0"/>
              <a:t>08/05/2017</a:t>
            </a:fld>
            <a:endParaRPr lang="it-IT" dirty="0">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it-IT" smtClean="0">
                <a:solidFill>
                  <a:schemeClr val="tx2"/>
                </a:solidFill>
              </a:rPr>
              <a:pPr algn="r" rtl="0"/>
              <a:t>‹N›</a:t>
            </a:fld>
            <a:endParaRPr lang="it-IT" dirty="0">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it-IT" noProof="0"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F9884719-FFCB-46F9-8265-FD147781F801}" type="datetime1">
              <a:rPr lang="it-IT" smtClean="0"/>
              <a:pPr/>
              <a:t>08/05/2017</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it-IT" smtClean="0"/>
              <a:pPr/>
              <a:t>‹N›</a:t>
            </a:fld>
            <a:endParaRPr lang="it-IT" dirty="0"/>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it-IT" noProof="0" smtClean="0"/>
              <a:t>Fare clic per modificare lo stile del sottotitolo dello schema</a:t>
            </a:r>
            <a:endParaRPr lang="it-IT" noProof="0" dirty="0"/>
          </a:p>
        </p:txBody>
      </p:sp>
    </p:spTree>
    <p:extLst>
      <p:ext uri="{BB962C8B-B14F-4D97-AF65-F5344CB8AC3E}">
        <p14:creationId xmlns:p14="http://schemas.microsoft.com/office/powerpoint/2010/main" xmlns=""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pPr rtl="0"/>
              <a:t>‹N›</a:t>
            </a:fld>
            <a:endParaRPr lang="it-IT" noProof="0" dirty="0"/>
          </a:p>
        </p:txBody>
      </p:sp>
    </p:spTree>
    <p:extLst>
      <p:ext uri="{BB962C8B-B14F-4D97-AF65-F5344CB8AC3E}">
        <p14:creationId xmlns:p14="http://schemas.microsoft.com/office/powerpoint/2010/main" xmlns="" val="101043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852633" y="274638"/>
            <a:ext cx="1422030" cy="5897561"/>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17309" y="274638"/>
            <a:ext cx="8532178" cy="5897561"/>
          </a:xfrm>
        </p:spPr>
        <p:txBody>
          <a:bodyPr vert="eaVert" rtlCol="0"/>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591C5AD9-787D-40FA-8A4D-16A055B9AF81}" type="slidenum">
              <a:rPr lang="it-IT" noProof="0" smtClean="0"/>
              <a:pPr rtl="0"/>
              <a:t>‹N›</a:t>
            </a:fld>
            <a:endParaRPr lang="it-IT" noProof="0" dirty="0"/>
          </a:p>
        </p:txBody>
      </p:sp>
    </p:spTree>
    <p:extLst>
      <p:ext uri="{BB962C8B-B14F-4D97-AF65-F5344CB8AC3E}">
        <p14:creationId xmlns:p14="http://schemas.microsoft.com/office/powerpoint/2010/main" xmlns="" val="3650715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DA60BA0E-20D0-4E7C-B286-26C960A6788F}" type="slidenum">
              <a:rPr lang="it-IT" noProof="0" smtClean="0"/>
              <a:pPr rtl="0"/>
              <a:t>‹N›</a:t>
            </a:fld>
            <a:endParaRPr lang="it-IT" noProof="0" dirty="0"/>
          </a:p>
        </p:txBody>
      </p:sp>
    </p:spTree>
    <p:extLst>
      <p:ext uri="{BB962C8B-B14F-4D97-AF65-F5344CB8AC3E}">
        <p14:creationId xmlns:p14="http://schemas.microsoft.com/office/powerpoint/2010/main" xmlns="" val="1563524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2589" y="4445000"/>
            <a:ext cx="7008574" cy="1930400"/>
          </a:xfrm>
        </p:spPr>
        <p:txBody>
          <a:bodyPr rtlCol="0" anchor="t">
            <a:noAutofit/>
          </a:bodyPr>
          <a:lstStyle>
            <a:lvl1pPr algn="l" rtl="0">
              <a:defRPr sz="5200" b="0" cap="none" baseline="0"/>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a:r>
              <a:rPr lang="it-IT" dirty="0" smtClean="0"/>
              <a:t>Fare clic per modificare stili del testo dello schema</a:t>
            </a:r>
          </a:p>
        </p:txBody>
      </p:sp>
    </p:spTree>
    <p:extLst>
      <p:ext uri="{BB962C8B-B14F-4D97-AF65-F5344CB8AC3E}">
        <p14:creationId xmlns:p14="http://schemas.microsoft.com/office/powerpoint/2010/main" xmlns=""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contenuto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348933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12137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smtClean="0"/>
              <a:t>Fare clic per modificare stili del testo dello schema</a:t>
            </a:r>
          </a:p>
        </p:txBody>
      </p:sp>
      <p:sp>
        <p:nvSpPr>
          <p:cNvPr id="4" name="Segnaposto contenuto 3"/>
          <p:cNvSpPr>
            <a:spLocks noGrp="1"/>
          </p:cNvSpPr>
          <p:nvPr>
            <p:ph sz="half" idx="2" hasCustomPrompt="1"/>
          </p:nvPr>
        </p:nvSpPr>
        <p:spPr>
          <a:xfrm>
            <a:off x="1117309" y="2438401"/>
            <a:ext cx="4977104" cy="3733798"/>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hasCustomPrompt="1"/>
          </p:nvPr>
        </p:nvSpPr>
        <p:spPr>
          <a:xfrm>
            <a:off x="6301622" y="1608836"/>
            <a:ext cx="4973041" cy="7533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it-IT" dirty="0" smtClean="0"/>
              <a:t>Fare clic per modificare stili del testo dello schema</a:t>
            </a:r>
          </a:p>
        </p:txBody>
      </p:sp>
      <p:sp>
        <p:nvSpPr>
          <p:cNvPr id="6" name="Segnaposto contenuto 5"/>
          <p:cNvSpPr>
            <a:spLocks noGrp="1"/>
          </p:cNvSpPr>
          <p:nvPr>
            <p:ph sz="quarter" idx="4" hasCustomPrompt="1"/>
          </p:nvPr>
        </p:nvSpPr>
        <p:spPr>
          <a:xfrm>
            <a:off x="6297559" y="2438400"/>
            <a:ext cx="4977104" cy="37337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p:txBody>
          <a:bodyPr rtlCol="0"/>
          <a:lstStyle>
            <a:lvl1pPr>
              <a:defRPr/>
            </a:lvl1pPr>
          </a:lstStyle>
          <a:p>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3552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lvl1pPr>
              <a:defRPr/>
            </a:lvl1pPr>
          </a:lstStyle>
          <a:p>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351676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defRPr/>
            </a:lvl1pPr>
          </a:lstStyle>
          <a:p>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EB37DED6-D4C7-42EE-AB49-D2E39E64FDE4}" type="slidenum">
              <a:rPr lang="it-IT" noProof="0" smtClean="0"/>
              <a:pPr rtl="0"/>
              <a:t>‹N›</a:t>
            </a:fld>
            <a:endParaRPr lang="it-IT" noProof="0" dirty="0"/>
          </a:p>
        </p:txBody>
      </p:sp>
    </p:spTree>
    <p:extLst>
      <p:ext uri="{BB962C8B-B14F-4D97-AF65-F5344CB8AC3E}">
        <p14:creationId xmlns:p14="http://schemas.microsoft.com/office/powerpoint/2010/main" xmlns="" val="206873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smtClean="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pPr rtl="0"/>
              <a:t>‹N›</a:t>
            </a:fld>
            <a:endParaRPr lang="it-IT" noProof="0" dirty="0"/>
          </a:p>
        </p:txBody>
      </p:sp>
    </p:spTree>
    <p:extLst>
      <p:ext uri="{BB962C8B-B14F-4D97-AF65-F5344CB8AC3E}">
        <p14:creationId xmlns:p14="http://schemas.microsoft.com/office/powerpoint/2010/main" xmlns="" val="196807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Tito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it-IT" noProof="0" smtClean="0"/>
              <a:t>Fare clic per modificare lo stile del titolo</a:t>
            </a:r>
            <a:endParaRPr lang="it-IT" noProof="0" dirty="0"/>
          </a:p>
        </p:txBody>
      </p:sp>
      <p:sp>
        <p:nvSpPr>
          <p:cNvPr id="3" name="Segnaposto immagin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it-IT" dirty="0" smtClean="0"/>
              <a:t>Fare clic per modificare stili del testo dello schema</a:t>
            </a:r>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2DFBB78A-01B4-41F2-96B0-677A4A282832}" type="slidenum">
              <a:rPr lang="it-IT" noProof="0" smtClean="0"/>
              <a:pPr rtl="0"/>
              <a:t>‹N›</a:t>
            </a:fld>
            <a:endParaRPr lang="it-IT" noProof="0" dirty="0"/>
          </a:p>
        </p:txBody>
      </p:sp>
    </p:spTree>
    <p:extLst>
      <p:ext uri="{BB962C8B-B14F-4D97-AF65-F5344CB8AC3E}">
        <p14:creationId xmlns:p14="http://schemas.microsoft.com/office/powerpoint/2010/main" xmlns="" val="12213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ttango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it-IT" noProof="0" dirty="0"/>
          </a:p>
        </p:txBody>
      </p:sp>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dirty="0" smtClean="0"/>
              <a:t>Fare clic per modificare lo stile del titolo</a:t>
            </a:r>
            <a:endParaRPr lang="it-IT" noProof="0" dirty="0"/>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it-IT"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endParaRPr lang="it-IT" dirty="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it-IT" smtClean="0"/>
              <a:pPr/>
              <a:t>‹N›</a:t>
            </a:fld>
            <a:endParaRPr lang="it-IT" dirty="0"/>
          </a:p>
        </p:txBody>
      </p:sp>
    </p:spTree>
    <p:extLst>
      <p:ext uri="{BB962C8B-B14F-4D97-AF65-F5344CB8AC3E}">
        <p14:creationId xmlns:p14="http://schemas.microsoft.com/office/powerpoint/2010/main" xmlns=""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rtlCol="0"/>
          <a:lstStyle/>
          <a:p>
            <a:pPr rtl="0"/>
            <a:r>
              <a:rPr lang="it" dirty="0" smtClean="0"/>
              <a:t>Codice di autodisciplina</a:t>
            </a:r>
            <a:endParaRPr lang="en-US" dirty="0"/>
          </a:p>
        </p:txBody>
      </p:sp>
    </p:spTree>
    <p:extLst>
      <p:ext uri="{BB962C8B-B14F-4D97-AF65-F5344CB8AC3E}">
        <p14:creationId xmlns:p14="http://schemas.microsoft.com/office/powerpoint/2010/main" xmlns="" val="365034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fontScale="90000"/>
          </a:bodyPr>
          <a:lstStyle/>
          <a:p>
            <a:r>
              <a:rPr lang="it-IT" dirty="0" smtClean="0"/>
              <a:t>Strumenti di censura </a:t>
            </a:r>
            <a:br>
              <a:rPr lang="it-IT" dirty="0" smtClean="0"/>
            </a:br>
            <a:r>
              <a:rPr lang="it-IT" b="1" dirty="0" smtClean="0"/>
              <a:t>CDA- </a:t>
            </a:r>
            <a:r>
              <a:rPr lang="it-IT" b="1" dirty="0" smtClean="0"/>
              <a:t>registrazione col sistema </a:t>
            </a:r>
            <a:r>
              <a:rPr lang="it-IT" b="1" dirty="0" err="1" smtClean="0"/>
              <a:t>Amplex</a:t>
            </a:r>
            <a:endParaRPr lang="it-IT" dirty="0"/>
          </a:p>
        </p:txBody>
      </p:sp>
      <p:sp>
        <p:nvSpPr>
          <p:cNvPr id="5" name="Segnaposto contenuto 13"/>
          <p:cNvSpPr>
            <a:spLocks noGrp="1"/>
          </p:cNvSpPr>
          <p:nvPr>
            <p:ph idx="1"/>
          </p:nvPr>
        </p:nvSpPr>
        <p:spPr>
          <a:xfrm>
            <a:off x="1117309" y="1701800"/>
            <a:ext cx="7263119" cy="4470400"/>
          </a:xfrm>
        </p:spPr>
        <p:txBody>
          <a:bodyPr rtlCol="0">
            <a:noAutofit/>
          </a:bodyPr>
          <a:lstStyle/>
          <a:p>
            <a:pPr>
              <a:buNone/>
            </a:pPr>
            <a:r>
              <a:rPr lang="it-IT" sz="1800" b="1" dirty="0" smtClean="0"/>
              <a:t>Censura  </a:t>
            </a:r>
            <a:r>
              <a:rPr lang="it-IT" sz="1800" b="1" dirty="0" smtClean="0"/>
              <a:t>morale: ( qualche caso esemplare)</a:t>
            </a:r>
          </a:p>
          <a:p>
            <a:r>
              <a:rPr lang="it-IT" sz="1800" dirty="0" smtClean="0"/>
              <a:t>nudità</a:t>
            </a:r>
            <a:r>
              <a:rPr lang="it-IT" sz="1800" b="1" dirty="0" smtClean="0"/>
              <a:t> </a:t>
            </a:r>
            <a:r>
              <a:rPr lang="it-IT" sz="1800" dirty="0" smtClean="0"/>
              <a:t>del </a:t>
            </a:r>
            <a:r>
              <a:rPr lang="it-IT" sz="1800" i="1" dirty="0" smtClean="0"/>
              <a:t>can </a:t>
            </a:r>
            <a:r>
              <a:rPr lang="it-IT" sz="1800" i="1" dirty="0" err="1" smtClean="0"/>
              <a:t>can</a:t>
            </a:r>
            <a:r>
              <a:rPr lang="it-IT" sz="1800" i="1" dirty="0" smtClean="0"/>
              <a:t> </a:t>
            </a:r>
            <a:r>
              <a:rPr lang="it-IT" sz="1800" dirty="0" smtClean="0"/>
              <a:t>di «</a:t>
            </a:r>
            <a:r>
              <a:rPr lang="it-IT" sz="1800" dirty="0" err="1" smtClean="0"/>
              <a:t>Canzonissima</a:t>
            </a:r>
            <a:r>
              <a:rPr lang="it-IT" sz="1800" dirty="0" smtClean="0"/>
              <a:t>» del 1959</a:t>
            </a:r>
          </a:p>
          <a:p>
            <a:r>
              <a:rPr lang="it-IT" sz="1800" dirty="0" smtClean="0"/>
              <a:t>vita amorosa non regolare (Nilla Pizzi e Mina).</a:t>
            </a:r>
          </a:p>
          <a:p>
            <a:pPr>
              <a:buNone/>
            </a:pPr>
            <a:endParaRPr lang="it-IT" sz="1600" b="1" dirty="0" smtClean="0">
              <a:cs typeface="Arial" pitchFamily="34" charset="0"/>
            </a:endParaRPr>
          </a:p>
          <a:p>
            <a:pPr>
              <a:buNone/>
            </a:pPr>
            <a:r>
              <a:rPr lang="it-IT" sz="1800" b="1" dirty="0" smtClean="0"/>
              <a:t>Censura </a:t>
            </a:r>
            <a:r>
              <a:rPr lang="it-IT" sz="1800" b="1" dirty="0" smtClean="0"/>
              <a:t>politica :</a:t>
            </a:r>
          </a:p>
          <a:p>
            <a:r>
              <a:rPr lang="it-IT" sz="1800" dirty="0" smtClean="0"/>
              <a:t>programmi culturali curati da Sergio Zavoli, in quanto incentrati </a:t>
            </a:r>
            <a:r>
              <a:rPr lang="it-IT" sz="1800" dirty="0" smtClean="0"/>
              <a:t>su “</a:t>
            </a:r>
            <a:r>
              <a:rPr lang="it-IT" sz="1800" dirty="0" smtClean="0"/>
              <a:t>aspetti deteriori della vita italiana”, </a:t>
            </a:r>
          </a:p>
          <a:p>
            <a:r>
              <a:rPr lang="it-IT" sz="1800" dirty="0" smtClean="0"/>
              <a:t>speciale sulla diga del </a:t>
            </a:r>
            <a:r>
              <a:rPr lang="it-IT" sz="1800" dirty="0" err="1" smtClean="0"/>
              <a:t>Vajònt</a:t>
            </a:r>
            <a:r>
              <a:rPr lang="it-IT" sz="1800" dirty="0" smtClean="0"/>
              <a:t> </a:t>
            </a:r>
            <a:endParaRPr lang="it-IT" sz="1800" dirty="0"/>
          </a:p>
        </p:txBody>
      </p:sp>
      <p:sp>
        <p:nvSpPr>
          <p:cNvPr id="6" name="Segnaposto numero diapositiva 5"/>
          <p:cNvSpPr>
            <a:spLocks noGrp="1"/>
          </p:cNvSpPr>
          <p:nvPr>
            <p:ph type="sldNum" sz="quarter" idx="12"/>
          </p:nvPr>
        </p:nvSpPr>
        <p:spPr/>
        <p:txBody>
          <a:bodyPr/>
          <a:lstStyle/>
          <a:p>
            <a:pPr rtl="0"/>
            <a:fld id="{DA60BA0E-20D0-4E7C-B286-26C960A6788F}" type="slidenum">
              <a:rPr lang="it-IT" noProof="0" smtClean="0"/>
              <a:pPr rtl="0"/>
              <a:t>10</a:t>
            </a:fld>
            <a:endParaRPr lang="it-IT" noProof="0" dirty="0"/>
          </a:p>
        </p:txBody>
      </p:sp>
      <p:pic>
        <p:nvPicPr>
          <p:cNvPr id="11266" name="Picture 2" descr="Risultati immagini per Mina"/>
          <p:cNvPicPr>
            <a:picLocks noChangeAspect="1" noChangeArrowheads="1"/>
          </p:cNvPicPr>
          <p:nvPr/>
        </p:nvPicPr>
        <p:blipFill>
          <a:blip r:embed="rId2"/>
          <a:srcRect/>
          <a:stretch>
            <a:fillRect/>
          </a:stretch>
        </p:blipFill>
        <p:spPr bwMode="auto">
          <a:xfrm>
            <a:off x="8380428" y="2071678"/>
            <a:ext cx="3514722" cy="35147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dirty="0" smtClean="0"/>
              <a:t>La censura dopo la riforma della RAI</a:t>
            </a:r>
            <a:endParaRPr lang="it-IT" dirty="0"/>
          </a:p>
        </p:txBody>
      </p:sp>
      <p:sp>
        <p:nvSpPr>
          <p:cNvPr id="14" name="Segnaposto contenuto 13"/>
          <p:cNvSpPr>
            <a:spLocks noGrp="1"/>
          </p:cNvSpPr>
          <p:nvPr>
            <p:ph idx="1"/>
          </p:nvPr>
        </p:nvSpPr>
        <p:spPr/>
        <p:txBody>
          <a:bodyPr rtlCol="0">
            <a:normAutofit/>
          </a:bodyPr>
          <a:lstStyle/>
          <a:p>
            <a:pPr>
              <a:buNone/>
            </a:pPr>
            <a:r>
              <a:rPr lang="it-IT" dirty="0" smtClean="0"/>
              <a:t>All’indomani della Riforma, la censura non scomparve ma </a:t>
            </a:r>
            <a:r>
              <a:rPr lang="it-IT" dirty="0" smtClean="0"/>
              <a:t>diminuì notevolmente,  </a:t>
            </a:r>
            <a:r>
              <a:rPr lang="it-IT" dirty="0" smtClean="0"/>
              <a:t>come dimostrano le novità dell’informazione col TG2 di Andrea </a:t>
            </a:r>
            <a:r>
              <a:rPr lang="it-IT" dirty="0" smtClean="0"/>
              <a:t>Barbato, commentato </a:t>
            </a:r>
            <a:r>
              <a:rPr lang="it-IT" dirty="0" smtClean="0"/>
              <a:t>e non solo letto</a:t>
            </a:r>
            <a:r>
              <a:rPr lang="it-IT" dirty="0" smtClean="0"/>
              <a:t>, la </a:t>
            </a:r>
            <a:r>
              <a:rPr lang="it-IT" dirty="0" smtClean="0"/>
              <a:t>messa in onda di film come</a:t>
            </a:r>
            <a:r>
              <a:rPr lang="it-IT" b="1" dirty="0" smtClean="0"/>
              <a:t> </a:t>
            </a:r>
            <a:r>
              <a:rPr lang="it-IT" b="1" i="1" dirty="0" smtClean="0"/>
              <a:t>La dolce vita </a:t>
            </a:r>
            <a:r>
              <a:rPr lang="it-IT" b="1" dirty="0" smtClean="0"/>
              <a:t>(Fellini, 1960)  </a:t>
            </a:r>
            <a:r>
              <a:rPr lang="it-IT" b="1" dirty="0" smtClean="0"/>
              <a:t>                          </a:t>
            </a:r>
            <a:r>
              <a:rPr lang="it-IT" dirty="0" smtClean="0"/>
              <a:t>e </a:t>
            </a:r>
            <a:r>
              <a:rPr lang="it-IT" dirty="0" smtClean="0"/>
              <a:t>di altri film prima proibiti, </a:t>
            </a:r>
            <a:r>
              <a:rPr lang="it-IT" dirty="0" smtClean="0"/>
              <a:t>                                                             come</a:t>
            </a:r>
            <a:r>
              <a:rPr lang="it-IT" b="1" dirty="0" smtClean="0"/>
              <a:t> </a:t>
            </a:r>
            <a:r>
              <a:rPr lang="it-IT" b="1" i="1" dirty="0" smtClean="0"/>
              <a:t>La notte </a:t>
            </a:r>
            <a:r>
              <a:rPr lang="it-IT" b="1" dirty="0" smtClean="0"/>
              <a:t>(1961) </a:t>
            </a:r>
            <a:r>
              <a:rPr lang="it-IT" b="1" dirty="0" smtClean="0"/>
              <a:t>                                                                         e </a:t>
            </a:r>
            <a:r>
              <a:rPr lang="it-IT" b="1" i="1" dirty="0" smtClean="0"/>
              <a:t>L’avventura </a:t>
            </a:r>
            <a:r>
              <a:rPr lang="it-IT" b="1" dirty="0" smtClean="0"/>
              <a:t>(1960) </a:t>
            </a:r>
            <a:r>
              <a:rPr lang="it-IT" b="1" dirty="0" smtClean="0"/>
              <a:t>                                                                          di </a:t>
            </a:r>
            <a:r>
              <a:rPr lang="it-IT" b="1" dirty="0" smtClean="0"/>
              <a:t>Michelangelo </a:t>
            </a:r>
            <a:r>
              <a:rPr lang="it-IT" b="1" dirty="0" smtClean="0"/>
              <a:t>Antonioni</a:t>
            </a:r>
            <a:endParaRPr lang="it-IT" dirty="0" smtClean="0"/>
          </a:p>
          <a:p>
            <a:pPr>
              <a:buNone/>
            </a:pPr>
            <a:endParaRPr lang="it-IT" dirty="0" smtClean="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11</a:t>
            </a:fld>
            <a:endParaRPr lang="it-IT" noProof="0" dirty="0"/>
          </a:p>
        </p:txBody>
      </p:sp>
      <p:grpSp>
        <p:nvGrpSpPr>
          <p:cNvPr id="8" name="Gruppo 7"/>
          <p:cNvGrpSpPr/>
          <p:nvPr/>
        </p:nvGrpSpPr>
        <p:grpSpPr>
          <a:xfrm>
            <a:off x="7165982" y="3643314"/>
            <a:ext cx="4805384" cy="3214686"/>
            <a:chOff x="7237420" y="3643314"/>
            <a:chExt cx="4805384" cy="3214686"/>
          </a:xfrm>
        </p:grpSpPr>
        <p:pic>
          <p:nvPicPr>
            <p:cNvPr id="9220" name="Picture 4" descr="Risultati immagini per La notte (1961)"/>
            <p:cNvPicPr>
              <a:picLocks noChangeAspect="1" noChangeArrowheads="1"/>
            </p:cNvPicPr>
            <p:nvPr/>
          </p:nvPicPr>
          <p:blipFill>
            <a:blip r:embed="rId2"/>
            <a:srcRect/>
            <a:stretch>
              <a:fillRect/>
            </a:stretch>
          </p:blipFill>
          <p:spPr bwMode="auto">
            <a:xfrm>
              <a:off x="8880494" y="3643314"/>
              <a:ext cx="1962150" cy="2905125"/>
            </a:xfrm>
            <a:prstGeom prst="rect">
              <a:avLst/>
            </a:prstGeom>
            <a:noFill/>
          </p:spPr>
        </p:pic>
        <p:pic>
          <p:nvPicPr>
            <p:cNvPr id="9218" name="Picture 2" descr="Risultati immagini per La dolce vita"/>
            <p:cNvPicPr>
              <a:picLocks noChangeAspect="1" noChangeArrowheads="1"/>
            </p:cNvPicPr>
            <p:nvPr/>
          </p:nvPicPr>
          <p:blipFill>
            <a:blip r:embed="rId3"/>
            <a:srcRect/>
            <a:stretch>
              <a:fillRect/>
            </a:stretch>
          </p:blipFill>
          <p:spPr bwMode="auto">
            <a:xfrm>
              <a:off x="7237420" y="4474728"/>
              <a:ext cx="1666871" cy="2383272"/>
            </a:xfrm>
            <a:prstGeom prst="rect">
              <a:avLst/>
            </a:prstGeom>
            <a:noFill/>
          </p:spPr>
        </p:pic>
        <p:pic>
          <p:nvPicPr>
            <p:cNvPr id="9222" name="Picture 6" descr="Risultati immagini per L’avventura (1960"/>
            <p:cNvPicPr>
              <a:picLocks noChangeAspect="1" noChangeArrowheads="1"/>
            </p:cNvPicPr>
            <p:nvPr/>
          </p:nvPicPr>
          <p:blipFill>
            <a:blip r:embed="rId4"/>
            <a:srcRect/>
            <a:stretch>
              <a:fillRect/>
            </a:stretch>
          </p:blipFill>
          <p:spPr bwMode="auto">
            <a:xfrm>
              <a:off x="10309254" y="4305300"/>
              <a:ext cx="1733550" cy="2552700"/>
            </a:xfrm>
            <a:prstGeom prst="rect">
              <a:avLst/>
            </a:prstGeom>
            <a:noFill/>
          </p:spPr>
        </p:pic>
      </p:gr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dirty="0" smtClean="0"/>
              <a:t>La censura dopo la riforma della RAI</a:t>
            </a:r>
            <a:endParaRPr lang="it-IT" dirty="0"/>
          </a:p>
        </p:txBody>
      </p:sp>
      <p:sp>
        <p:nvSpPr>
          <p:cNvPr id="14" name="Segnaposto contenuto 13"/>
          <p:cNvSpPr>
            <a:spLocks noGrp="1"/>
          </p:cNvSpPr>
          <p:nvPr>
            <p:ph idx="1"/>
          </p:nvPr>
        </p:nvSpPr>
        <p:spPr/>
        <p:txBody>
          <a:bodyPr rtlCol="0">
            <a:normAutofit/>
          </a:bodyPr>
          <a:lstStyle/>
          <a:p>
            <a:pPr>
              <a:buNone/>
            </a:pPr>
            <a:r>
              <a:rPr lang="it-IT" dirty="0" smtClean="0"/>
              <a:t>Nel </a:t>
            </a:r>
            <a:r>
              <a:rPr lang="it-IT" dirty="0" smtClean="0"/>
              <a:t>1977 fu anche riabilitato Dario Fo e la RAI diede alla luce il suo primo programma trasgressivo</a:t>
            </a:r>
            <a:r>
              <a:rPr lang="it-IT" b="1" dirty="0" smtClean="0"/>
              <a:t>, </a:t>
            </a:r>
            <a:r>
              <a:rPr lang="it-IT" b="1" i="1" dirty="0" smtClean="0"/>
              <a:t>Odeon. Tutto quanto fa spettacolo</a:t>
            </a:r>
            <a:r>
              <a:rPr lang="it-IT" dirty="0" smtClean="0"/>
              <a:t>. Quello che contava di più</a:t>
            </a:r>
            <a:r>
              <a:rPr lang="it-IT" b="1" dirty="0" smtClean="0"/>
              <a:t> </a:t>
            </a:r>
            <a:r>
              <a:rPr lang="it-IT" dirty="0" smtClean="0"/>
              <a:t>ora, era l’indice d’ascolto</a:t>
            </a:r>
            <a:r>
              <a:rPr lang="it-IT" b="1" dirty="0" smtClean="0"/>
              <a:t>. </a:t>
            </a:r>
            <a:r>
              <a:rPr lang="it-IT" dirty="0" smtClean="0"/>
              <a:t>Rispetto agli anni precedenti, il maggior pluralismo consistette nella possibilità di replica da parte del censurato. Alla base della riduzione della censura vi fu il fatto che la RAI del post-1976 non agì più in regime di monopolio ma come un qualunque operatore</a:t>
            </a:r>
            <a:r>
              <a:rPr lang="it-IT" b="1" dirty="0" smtClean="0"/>
              <a:t>,</a:t>
            </a:r>
            <a:r>
              <a:rPr lang="it-IT" dirty="0" smtClean="0"/>
              <a:t> in un mercato dominato dalla lotta per </a:t>
            </a:r>
            <a:r>
              <a:rPr lang="it-IT" b="1" dirty="0" smtClean="0"/>
              <a:t>l’</a:t>
            </a:r>
            <a:r>
              <a:rPr lang="it-IT" b="1" i="1" dirty="0" smtClean="0"/>
              <a:t>audience.</a:t>
            </a:r>
            <a:endParaRPr lang="it-IT" dirty="0" smtClean="0"/>
          </a:p>
          <a:p>
            <a:pPr>
              <a:buNone/>
            </a:pPr>
            <a:endParaRPr lang="it-IT" dirty="0" smtClean="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12</a:t>
            </a:fld>
            <a:endParaRPr lang="it-IT" noProof="0" dirty="0"/>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Legge Mammì (6 maggio 1990)</a:t>
            </a:r>
            <a:endParaRPr lang="it-IT" dirty="0"/>
          </a:p>
        </p:txBody>
      </p:sp>
      <p:sp>
        <p:nvSpPr>
          <p:cNvPr id="3" name="Segnaposto contenuto 2"/>
          <p:cNvSpPr>
            <a:spLocks noGrp="1"/>
          </p:cNvSpPr>
          <p:nvPr>
            <p:ph idx="1"/>
          </p:nvPr>
        </p:nvSpPr>
        <p:spPr>
          <a:xfrm>
            <a:off x="1093752" y="2143116"/>
            <a:ext cx="10157354" cy="3457580"/>
          </a:xfrm>
        </p:spPr>
        <p:txBody>
          <a:bodyPr>
            <a:normAutofit/>
          </a:bodyPr>
          <a:lstStyle/>
          <a:p>
            <a:pPr>
              <a:buNone/>
            </a:pPr>
            <a:r>
              <a:rPr lang="it-IT" b="1" dirty="0" smtClean="0"/>
              <a:t>"La pubblicità radiofonica e televisiva non deve offendere la dignità della persona, non deve evocare discriminazioni di razza, sesso e nazionalità, non deve offendere convinzioni religiose e ideali, non deve indurre a comportamenti pregiudizievoli per la salute, la sicurezza e l'ambiente, non deve arrecare pregiudizio morale o fisico a minorenni, e ne è vietato l'inserimento nei programmi di cartoni animati".</a:t>
            </a:r>
            <a:endParaRPr lang="it-IT" dirty="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13</a:t>
            </a:fld>
            <a:endParaRPr lang="it-IT"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r>
              <a:rPr lang="it-IT" dirty="0" smtClean="0"/>
              <a:t>Altri casi clamorosi   </a:t>
            </a:r>
            <a:br>
              <a:rPr lang="it-IT" dirty="0" smtClean="0"/>
            </a:br>
            <a:r>
              <a:rPr lang="it-IT" sz="2200" dirty="0" smtClean="0"/>
              <a:t>dal 1990 ad oggi</a:t>
            </a:r>
            <a:endParaRPr lang="it-IT" dirty="0"/>
          </a:p>
        </p:txBody>
      </p:sp>
      <p:sp>
        <p:nvSpPr>
          <p:cNvPr id="14" name="Segnaposto contenuto 13"/>
          <p:cNvSpPr>
            <a:spLocks noGrp="1"/>
          </p:cNvSpPr>
          <p:nvPr>
            <p:ph idx="1"/>
          </p:nvPr>
        </p:nvSpPr>
        <p:spPr>
          <a:xfrm>
            <a:off x="1022314" y="1643050"/>
            <a:ext cx="4262723" cy="4470400"/>
          </a:xfrm>
        </p:spPr>
        <p:txBody>
          <a:bodyPr rtlCol="0">
            <a:noAutofit/>
          </a:bodyPr>
          <a:lstStyle/>
          <a:p>
            <a:pPr>
              <a:buNone/>
            </a:pPr>
            <a:r>
              <a:rPr lang="it-IT" dirty="0" smtClean="0"/>
              <a:t>In </a:t>
            </a:r>
            <a:r>
              <a:rPr lang="it-IT" dirty="0" smtClean="0"/>
              <a:t>questi anni si sono rilevati casi clamorosi, che hanno visto coinvolti giornalisti famosi o artisti: Biagi, Santoro, Luttazzi, Guzzanti, Rossi. </a:t>
            </a:r>
          </a:p>
          <a:p>
            <a:pPr>
              <a:buNone/>
            </a:pPr>
            <a:r>
              <a:rPr lang="it-IT" dirty="0" smtClean="0"/>
              <a:t>Tra </a:t>
            </a:r>
            <a:r>
              <a:rPr lang="it-IT" dirty="0" smtClean="0"/>
              <a:t>questi Biagi e Santoro sono stati accusati dal potere politico nel 2002 di “uso criminoso della televisione pubblica”.</a:t>
            </a:r>
            <a:endParaRPr lang="it-IT" dirty="0" smtClean="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14</a:t>
            </a:fld>
            <a:endParaRPr lang="it-IT" noProof="0" dirty="0"/>
          </a:p>
        </p:txBody>
      </p:sp>
      <p:pic>
        <p:nvPicPr>
          <p:cNvPr id="2050" name="Picture 2" descr="Risultati immagini per censura luttazzi"/>
          <p:cNvPicPr>
            <a:picLocks noChangeAspect="1" noChangeArrowheads="1"/>
          </p:cNvPicPr>
          <p:nvPr/>
        </p:nvPicPr>
        <p:blipFill>
          <a:blip r:embed="rId2"/>
          <a:srcRect/>
          <a:stretch>
            <a:fillRect/>
          </a:stretch>
        </p:blipFill>
        <p:spPr bwMode="auto">
          <a:xfrm>
            <a:off x="5380032" y="1785926"/>
            <a:ext cx="6648450" cy="3943350"/>
          </a:xfrm>
          <a:prstGeom prst="rect">
            <a:avLst/>
          </a:prstGeom>
          <a:noFill/>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normAutofit/>
          </a:bodyPr>
          <a:lstStyle/>
          <a:p>
            <a:r>
              <a:rPr lang="it-IT" dirty="0" smtClean="0"/>
              <a:t>Altri casi clamorosi   </a:t>
            </a:r>
            <a:br>
              <a:rPr lang="it-IT" dirty="0" smtClean="0"/>
            </a:br>
            <a:r>
              <a:rPr lang="it-IT" sz="2200" dirty="0" smtClean="0"/>
              <a:t>dal 1990 ad oggi</a:t>
            </a:r>
            <a:endParaRPr lang="it-IT" dirty="0"/>
          </a:p>
        </p:txBody>
      </p:sp>
      <p:sp>
        <p:nvSpPr>
          <p:cNvPr id="14" name="Segnaposto contenuto 13"/>
          <p:cNvSpPr>
            <a:spLocks noGrp="1"/>
          </p:cNvSpPr>
          <p:nvPr>
            <p:ph idx="1"/>
          </p:nvPr>
        </p:nvSpPr>
        <p:spPr/>
        <p:txBody>
          <a:bodyPr rtlCol="0">
            <a:normAutofit/>
          </a:bodyPr>
          <a:lstStyle/>
          <a:p>
            <a:pPr>
              <a:buNone/>
            </a:pPr>
            <a:r>
              <a:rPr lang="it-IT" sz="2800" dirty="0" smtClean="0"/>
              <a:t>La </a:t>
            </a:r>
            <a:r>
              <a:rPr lang="it-IT" sz="2800" dirty="0" smtClean="0"/>
              <a:t>RAI ha censurato il bacio gay nella serie tv </a:t>
            </a:r>
            <a:r>
              <a:rPr lang="it-IT" sz="2800" i="1" dirty="0" smtClean="0"/>
              <a:t>Le regole del delitto perfetto</a:t>
            </a:r>
            <a:r>
              <a:rPr lang="it-IT" sz="2800" dirty="0" smtClean="0"/>
              <a:t>, e polemiche e valutazione di possibili azioni legali da intraprendere contro la rete sono </a:t>
            </a:r>
            <a:r>
              <a:rPr lang="it-IT" sz="2800" dirty="0" smtClean="0"/>
              <a:t>anco</a:t>
            </a:r>
            <a:r>
              <a:rPr lang="it-IT" sz="2800" dirty="0" smtClean="0"/>
              <a:t>ra in corso. </a:t>
            </a:r>
            <a:endParaRPr lang="it-IT" sz="2800" dirty="0" smtClean="0"/>
          </a:p>
          <a:p>
            <a:pPr>
              <a:buNone/>
            </a:pPr>
            <a:endParaRPr lang="it-IT" sz="1600" dirty="0" smtClean="0"/>
          </a:p>
          <a:p>
            <a:pPr>
              <a:buNone/>
            </a:pPr>
            <a:r>
              <a:rPr lang="it-IT" sz="2800" i="1" dirty="0" smtClean="0"/>
              <a:t>“La RAI che censura bacio gay offende intelligenza e riporta indietro nel tempo” </a:t>
            </a:r>
            <a:r>
              <a:rPr lang="it-IT" sz="2800" dirty="0" err="1" smtClean="0"/>
              <a:t>E.Rosato</a:t>
            </a:r>
            <a:r>
              <a:rPr lang="it-IT" sz="2800" dirty="0" smtClean="0"/>
              <a:t>, deputato</a:t>
            </a:r>
            <a:r>
              <a:rPr lang="it-IT" sz="2800" dirty="0" smtClean="0"/>
              <a:t>.</a:t>
            </a:r>
            <a:endParaRPr lang="it-IT" sz="2800" dirty="0" smtClean="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15</a:t>
            </a:fld>
            <a:endParaRPr lang="it-IT" noProof="0" dirty="0"/>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contenuto 13"/>
          <p:cNvSpPr>
            <a:spLocks noGrp="1"/>
          </p:cNvSpPr>
          <p:nvPr>
            <p:ph idx="1"/>
          </p:nvPr>
        </p:nvSpPr>
        <p:spPr>
          <a:xfrm>
            <a:off x="1093752" y="1785926"/>
            <a:ext cx="10157354" cy="3743332"/>
          </a:xfrm>
        </p:spPr>
        <p:txBody>
          <a:bodyPr rtlCol="0">
            <a:noAutofit/>
          </a:bodyPr>
          <a:lstStyle/>
          <a:p>
            <a:pPr>
              <a:buNone/>
            </a:pPr>
            <a:r>
              <a:rPr lang="it-IT" sz="4000" i="1" dirty="0" smtClean="0"/>
              <a:t>“Oggi c’è meno censura, è sufficiente il ricatto </a:t>
            </a:r>
            <a:r>
              <a:rPr lang="it-IT" sz="4000" i="1" dirty="0" err="1" smtClean="0"/>
              <a:t>silenzioso…</a:t>
            </a:r>
            <a:r>
              <a:rPr lang="it-IT" sz="4000" i="1" dirty="0" smtClean="0"/>
              <a:t> </a:t>
            </a:r>
            <a:endParaRPr lang="it-IT" sz="4000" i="1" dirty="0" smtClean="0"/>
          </a:p>
          <a:p>
            <a:pPr>
              <a:buNone/>
            </a:pPr>
            <a:r>
              <a:rPr lang="it-IT" sz="4000" i="1" dirty="0" smtClean="0"/>
              <a:t>Accomodatevi</a:t>
            </a:r>
            <a:r>
              <a:rPr lang="it-IT" sz="4000" i="1" dirty="0" smtClean="0"/>
              <a:t>, ci sono tutti gli spazi che volete. Ma se ti azzardi a portare il grottesco sulle cose reali, sei subito fuori.” </a:t>
            </a:r>
            <a:endParaRPr lang="it-IT" sz="4400" i="1" dirty="0" smtClean="0">
              <a:cs typeface="Arial" pitchFamily="34" charset="0"/>
            </a:endParaRPr>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16</a:t>
            </a:fld>
            <a:endParaRPr lang="it-IT" noProof="0" dirty="0"/>
          </a:p>
        </p:txBody>
      </p:sp>
      <p:sp>
        <p:nvSpPr>
          <p:cNvPr id="5" name="Titolo 4"/>
          <p:cNvSpPr>
            <a:spLocks noGrp="1"/>
          </p:cNvSpPr>
          <p:nvPr>
            <p:ph type="title"/>
          </p:nvPr>
        </p:nvSpPr>
        <p:spPr/>
        <p:txBody>
          <a:bodyPr/>
          <a:lstStyle/>
          <a:p>
            <a:r>
              <a:rPr lang="it-IT" dirty="0" smtClean="0"/>
              <a:t>Dario Fo</a:t>
            </a:r>
            <a:endParaRPr lang="it-IT" dirty="0"/>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b="1" dirty="0" smtClean="0"/>
              <a:t>Codice di autodisciplina</a:t>
            </a:r>
            <a:br>
              <a:rPr lang="it-IT" b="1" dirty="0" smtClean="0"/>
            </a:br>
            <a:r>
              <a:rPr lang="it-IT" dirty="0" smtClean="0"/>
              <a:t>madre di tutte le censure</a:t>
            </a:r>
            <a:endParaRPr lang="it-IT" dirty="0"/>
          </a:p>
        </p:txBody>
      </p:sp>
      <p:sp>
        <p:nvSpPr>
          <p:cNvPr id="14" name="Segnaposto contenuto 13"/>
          <p:cNvSpPr>
            <a:spLocks noGrp="1"/>
          </p:cNvSpPr>
          <p:nvPr>
            <p:ph idx="1"/>
          </p:nvPr>
        </p:nvSpPr>
        <p:spPr/>
        <p:txBody>
          <a:bodyPr rtlCol="0">
            <a:normAutofit fontScale="85000" lnSpcReduction="20000"/>
          </a:bodyPr>
          <a:lstStyle/>
          <a:p>
            <a:pPr>
              <a:lnSpc>
                <a:spcPct val="150000"/>
              </a:lnSpc>
            </a:pPr>
            <a:r>
              <a:rPr lang="it-IT" dirty="0" smtClean="0"/>
              <a:t> È opportuno che il delitto e il vizio non siano descritti in maniera  seducente e attraente […].</a:t>
            </a:r>
          </a:p>
          <a:p>
            <a:pPr>
              <a:lnSpc>
                <a:spcPct val="150000"/>
              </a:lnSpc>
            </a:pPr>
            <a:r>
              <a:rPr lang="it-IT" dirty="0" smtClean="0"/>
              <a:t> Il divorzio potrà essere rappresentato quando la trama lo renda indispensabile e l’azione si svolga in paesi   dove questo sia ammesso dalle leggi. [...]. </a:t>
            </a:r>
          </a:p>
          <a:p>
            <a:pPr>
              <a:lnSpc>
                <a:spcPct val="150000"/>
              </a:lnSpc>
            </a:pPr>
            <a:r>
              <a:rPr lang="it-IT" dirty="0" smtClean="0"/>
              <a:t> Deve essere posto in rilievo che le relazioni adulterine costituiscono grave colpa [...]. </a:t>
            </a:r>
            <a:r>
              <a:rPr lang="it-IT" dirty="0" smtClean="0"/>
              <a:t>Attenta </a:t>
            </a:r>
            <a:r>
              <a:rPr lang="it-IT" dirty="0" smtClean="0"/>
              <a:t>cura deve essere posta nella rappresentazione di fatti e di episodi in cui appaiano figli illegittimi.</a:t>
            </a:r>
          </a:p>
          <a:p>
            <a:pPr>
              <a:lnSpc>
                <a:spcPct val="150000"/>
              </a:lnSpc>
            </a:pPr>
            <a:r>
              <a:rPr lang="it-IT" dirty="0" smtClean="0"/>
              <a:t> L’incitamento all’odio di classe e la sua esaltazione sono proibiti [...]. </a:t>
            </a:r>
            <a:endParaRPr lang="en-US" dirty="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2</a:t>
            </a:fld>
            <a:endParaRPr lang="it-IT" noProof="0" dirty="0"/>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b="1" dirty="0" smtClean="0"/>
              <a:t>Codice di autodisciplina</a:t>
            </a:r>
            <a:br>
              <a:rPr lang="it-IT" b="1" dirty="0" smtClean="0"/>
            </a:br>
            <a:r>
              <a:rPr lang="it-IT" dirty="0" smtClean="0"/>
              <a:t>madre di tutte le censure</a:t>
            </a:r>
            <a:endParaRPr lang="it-IT" dirty="0"/>
          </a:p>
        </p:txBody>
      </p:sp>
      <p:sp>
        <p:nvSpPr>
          <p:cNvPr id="14" name="Segnaposto contenuto 13"/>
          <p:cNvSpPr>
            <a:spLocks noGrp="1"/>
          </p:cNvSpPr>
          <p:nvPr>
            <p:ph idx="1"/>
          </p:nvPr>
        </p:nvSpPr>
        <p:spPr/>
        <p:txBody>
          <a:bodyPr rtlCol="0">
            <a:normAutofit fontScale="85000" lnSpcReduction="10000"/>
          </a:bodyPr>
          <a:lstStyle/>
          <a:p>
            <a:r>
              <a:rPr lang="it-IT" dirty="0" smtClean="0"/>
              <a:t>Sabotaggi</a:t>
            </a:r>
            <a:r>
              <a:rPr lang="it-IT" dirty="0" smtClean="0"/>
              <a:t>, attentati alla pubblica incolumità, conflitti con le forze di polizia, disordini pubblici possono essere riprodotti o rappresentati con somma cautela, e sempre in maniera tale che ne risulti ben chiara la condanna [...].</a:t>
            </a:r>
          </a:p>
          <a:p>
            <a:r>
              <a:rPr lang="it-IT" dirty="0" smtClean="0"/>
              <a:t> Le relazioni (sessuali) illegali debbono essere sempre configurate come </a:t>
            </a:r>
            <a:r>
              <a:rPr lang="it-IT" dirty="0" smtClean="0"/>
              <a:t>anormali</a:t>
            </a:r>
            <a:endParaRPr lang="it-IT" dirty="0" smtClean="0"/>
          </a:p>
          <a:p>
            <a:r>
              <a:rPr lang="it-IT" dirty="0" smtClean="0"/>
              <a:t>Sono vietate le vicende che abbiano per oggetto o facciano cenno a malattie veneree, a perversioni sessuali, a forme patologiche, alla prostituzione ed ai luoghi ad essa destinati [...].</a:t>
            </a:r>
          </a:p>
          <a:p>
            <a:r>
              <a:rPr lang="it-IT" dirty="0" smtClean="0"/>
              <a:t>Le scene erotiche sono proibite: i baci, gli abbracci, altre pose che abbiano comunque esplicita relazione con l’istinto sessuale, possono essere rappresentati con discrezione e senza indurre a morbose esaltazioni [...]. </a:t>
            </a:r>
          </a:p>
          <a:p>
            <a:r>
              <a:rPr lang="it-IT" dirty="0" smtClean="0"/>
              <a:t>Le vesti e gli indumenti non debbono consentire nudità immodeste che offendano </a:t>
            </a:r>
            <a:r>
              <a:rPr lang="it-IT" dirty="0" smtClean="0"/>
              <a:t>il pudore </a:t>
            </a:r>
            <a:r>
              <a:rPr lang="it-IT" dirty="0" smtClean="0"/>
              <a:t>o che abbiano carattere lascivo.</a:t>
            </a:r>
            <a:endParaRPr lang="it-IT" dirty="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3</a:t>
            </a:fld>
            <a:endParaRPr lang="it-IT" noProof="0" dirty="0"/>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8000" y="2571744"/>
            <a:ext cx="7286676" cy="1930400"/>
          </a:xfrm>
        </p:spPr>
        <p:txBody>
          <a:bodyPr rtlCol="0"/>
          <a:lstStyle/>
          <a:p>
            <a:r>
              <a:rPr lang="it-IT" sz="3600" i="1" dirty="0" smtClean="0"/>
              <a:t>ascella</a:t>
            </a:r>
            <a:r>
              <a:rPr lang="it-IT" sz="3600" dirty="0" smtClean="0"/>
              <a:t>, </a:t>
            </a:r>
            <a:r>
              <a:rPr lang="it-IT" sz="3600" i="1" dirty="0" smtClean="0"/>
              <a:t>parto</a:t>
            </a:r>
            <a:r>
              <a:rPr lang="it-IT" sz="3600" dirty="0" smtClean="0"/>
              <a:t>, </a:t>
            </a:r>
            <a:r>
              <a:rPr lang="it-IT" sz="3600" i="1" dirty="0" smtClean="0"/>
              <a:t>amante</a:t>
            </a:r>
            <a:r>
              <a:rPr lang="it-IT" sz="3600" dirty="0" smtClean="0"/>
              <a:t>,</a:t>
            </a:r>
            <a:br>
              <a:rPr lang="it-IT" sz="3600" dirty="0" smtClean="0"/>
            </a:br>
            <a:r>
              <a:rPr lang="it-IT" sz="3600" i="1" dirty="0" smtClean="0"/>
              <a:t>intestino</a:t>
            </a:r>
            <a:r>
              <a:rPr lang="it-IT" sz="3600" dirty="0" smtClean="0"/>
              <a:t>, </a:t>
            </a:r>
            <a:r>
              <a:rPr lang="it-IT" sz="3600" i="1" dirty="0" smtClean="0"/>
              <a:t>piede</a:t>
            </a:r>
            <a:r>
              <a:rPr lang="it-IT" sz="3600" dirty="0" smtClean="0"/>
              <a:t>, </a:t>
            </a:r>
            <a:r>
              <a:rPr lang="it-IT" sz="3600" i="1" dirty="0" smtClean="0"/>
              <a:t>membro</a:t>
            </a:r>
            <a:r>
              <a:rPr lang="it-IT" sz="3600" dirty="0" smtClean="0"/>
              <a:t>, </a:t>
            </a:r>
            <a:r>
              <a:rPr lang="it-IT" sz="3600" i="1" dirty="0" smtClean="0"/>
              <a:t>sudore</a:t>
            </a:r>
            <a:r>
              <a:rPr lang="it-IT" sz="3600" dirty="0" smtClean="0"/>
              <a:t>, </a:t>
            </a:r>
            <a:r>
              <a:rPr lang="it-IT" sz="3600" i="1" dirty="0" smtClean="0"/>
              <a:t>verginità ,</a:t>
            </a:r>
            <a:r>
              <a:rPr lang="it-IT" sz="3600" dirty="0" smtClean="0"/>
              <a:t> </a:t>
            </a:r>
            <a:r>
              <a:rPr lang="it-IT" sz="3600" i="1" dirty="0" smtClean="0"/>
              <a:t>divorzio</a:t>
            </a:r>
            <a:r>
              <a:rPr lang="it-IT" sz="3600" dirty="0" smtClean="0"/>
              <a:t/>
            </a:r>
            <a:br>
              <a:rPr lang="it-IT" sz="3600" dirty="0" smtClean="0"/>
            </a:br>
            <a:r>
              <a:rPr lang="it-IT" sz="3600" i="1" dirty="0" smtClean="0"/>
              <a:t>magnifica</a:t>
            </a:r>
            <a:r>
              <a:rPr lang="it-IT" sz="3600" dirty="0" smtClean="0"/>
              <a:t>, </a:t>
            </a:r>
            <a:r>
              <a:rPr lang="it-IT" sz="3600" i="1" dirty="0" smtClean="0"/>
              <a:t>benefica</a:t>
            </a:r>
            <a:r>
              <a:rPr lang="it-IT" sz="3600" dirty="0" smtClean="0"/>
              <a:t>, </a:t>
            </a:r>
            <a:r>
              <a:rPr lang="it-IT" sz="3600" i="1" dirty="0" smtClean="0"/>
              <a:t>malefica</a:t>
            </a:r>
            <a:r>
              <a:rPr lang="it-IT" sz="3600" dirty="0" smtClean="0"/>
              <a:t>.</a:t>
            </a:r>
            <a:br>
              <a:rPr lang="it-IT" sz="3600" dirty="0" smtClean="0"/>
            </a:br>
            <a:endParaRPr lang="en-US" sz="3600" dirty="0"/>
          </a:p>
        </p:txBody>
      </p:sp>
      <p:sp>
        <p:nvSpPr>
          <p:cNvPr id="3" name="Segnaposto testo 2"/>
          <p:cNvSpPr>
            <a:spLocks noGrp="1"/>
          </p:cNvSpPr>
          <p:nvPr>
            <p:ph type="body" idx="1"/>
          </p:nvPr>
        </p:nvSpPr>
        <p:spPr>
          <a:xfrm>
            <a:off x="879438" y="500042"/>
            <a:ext cx="7008574" cy="1296987"/>
          </a:xfrm>
        </p:spPr>
        <p:txBody>
          <a:bodyPr rtlCol="0">
            <a:normAutofit/>
          </a:bodyPr>
          <a:lstStyle/>
          <a:p>
            <a:pPr rtl="0"/>
            <a:r>
              <a:rPr lang="en-US" sz="4400" b="1" dirty="0" smtClean="0">
                <a:latin typeface="+mj-lt"/>
                <a:ea typeface="+mj-ea"/>
                <a:cs typeface="+mj-cs"/>
              </a:rPr>
              <a:t>Le parole </a:t>
            </a:r>
            <a:r>
              <a:rPr lang="en-US" sz="4400" b="1" dirty="0" err="1" smtClean="0">
                <a:latin typeface="+mj-lt"/>
                <a:ea typeface="+mj-ea"/>
                <a:cs typeface="+mj-cs"/>
              </a:rPr>
              <a:t>vietate</a:t>
            </a:r>
            <a:r>
              <a:rPr lang="en-US" sz="4400" b="1" dirty="0" smtClean="0">
                <a:latin typeface="+mj-lt"/>
                <a:ea typeface="+mj-ea"/>
                <a:cs typeface="+mj-cs"/>
              </a:rPr>
              <a:t> </a:t>
            </a:r>
            <a:endParaRPr lang="en-US" sz="4400" b="1" dirty="0">
              <a:latin typeface="+mj-lt"/>
              <a:ea typeface="+mj-ea"/>
              <a:cs typeface="+mj-cs"/>
            </a:endParaRPr>
          </a:p>
        </p:txBody>
      </p:sp>
    </p:spTree>
    <p:extLst>
      <p:ext uri="{BB962C8B-B14F-4D97-AF65-F5344CB8AC3E}">
        <p14:creationId xmlns:p14="http://schemas.microsoft.com/office/powerpoint/2010/main" xmlns="" val="1997697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dirty="0" smtClean="0"/>
              <a:t>La RAI di Bernabei: </a:t>
            </a:r>
            <a:r>
              <a:rPr lang="it-IT" dirty="0" smtClean="0"/>
              <a:t/>
            </a:r>
            <a:br>
              <a:rPr lang="it-IT" dirty="0" smtClean="0"/>
            </a:br>
            <a:r>
              <a:rPr lang="it-IT" dirty="0" smtClean="0"/>
              <a:t>maggiore </a:t>
            </a:r>
            <a:r>
              <a:rPr lang="it-IT" dirty="0" smtClean="0"/>
              <a:t>pluralismo</a:t>
            </a:r>
            <a:endParaRPr lang="it-IT" dirty="0"/>
          </a:p>
        </p:txBody>
      </p:sp>
      <p:sp>
        <p:nvSpPr>
          <p:cNvPr id="14" name="Segnaposto contenuto 13"/>
          <p:cNvSpPr>
            <a:spLocks noGrp="1"/>
          </p:cNvSpPr>
          <p:nvPr>
            <p:ph idx="1"/>
          </p:nvPr>
        </p:nvSpPr>
        <p:spPr>
          <a:xfrm>
            <a:off x="1117309" y="1701800"/>
            <a:ext cx="4977103" cy="4470400"/>
          </a:xfrm>
        </p:spPr>
        <p:txBody>
          <a:bodyPr rtlCol="0">
            <a:normAutofit/>
          </a:bodyPr>
          <a:lstStyle/>
          <a:p>
            <a:r>
              <a:rPr lang="it-IT" dirty="0" smtClean="0"/>
              <a:t>Inaugurò </a:t>
            </a:r>
            <a:r>
              <a:rPr lang="it-IT" dirty="0" smtClean="0"/>
              <a:t>«Tribuna politica» (1961, poi «Tv7» dal 1963),</a:t>
            </a:r>
          </a:p>
          <a:p>
            <a:r>
              <a:rPr lang="it-IT" dirty="0" smtClean="0"/>
              <a:t>Nominò </a:t>
            </a:r>
            <a:r>
              <a:rPr lang="it-IT" dirty="0" smtClean="0"/>
              <a:t>direttore del telegiornale Enzo Biagi</a:t>
            </a:r>
          </a:p>
          <a:p>
            <a:r>
              <a:rPr lang="it-IT" dirty="0" smtClean="0"/>
              <a:t>Fece </a:t>
            </a:r>
            <a:r>
              <a:rPr lang="it-IT" dirty="0" smtClean="0"/>
              <a:t>dirigere «</a:t>
            </a:r>
            <a:r>
              <a:rPr lang="it-IT" dirty="0" err="1" smtClean="0"/>
              <a:t>Canzonissima</a:t>
            </a:r>
            <a:r>
              <a:rPr lang="it-IT" dirty="0" smtClean="0"/>
              <a:t>» dalla coppia Fo-Rame (1962).</a:t>
            </a:r>
          </a:p>
          <a:p>
            <a:r>
              <a:rPr lang="it-IT" dirty="0" smtClean="0"/>
              <a:t>Si </a:t>
            </a:r>
            <a:r>
              <a:rPr lang="it-IT" dirty="0" smtClean="0"/>
              <a:t>introdussero le inchieste televisive e si adottano modelli di maggiore originalità nello spettacolo</a:t>
            </a:r>
            <a:endParaRPr lang="it-IT" dirty="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5</a:t>
            </a:fld>
            <a:endParaRPr lang="it-IT" noProof="0" dirty="0"/>
          </a:p>
        </p:txBody>
      </p:sp>
      <p:pic>
        <p:nvPicPr>
          <p:cNvPr id="13316" name="Picture 4" descr="Risultati immagini per canzonissima fo rame"/>
          <p:cNvPicPr>
            <a:picLocks noChangeAspect="1" noChangeArrowheads="1"/>
          </p:cNvPicPr>
          <p:nvPr/>
        </p:nvPicPr>
        <p:blipFill>
          <a:blip r:embed="rId2"/>
          <a:srcRect/>
          <a:stretch>
            <a:fillRect/>
          </a:stretch>
        </p:blipFill>
        <p:spPr bwMode="auto">
          <a:xfrm>
            <a:off x="6594478" y="1928802"/>
            <a:ext cx="5165719" cy="3443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737090" y="285728"/>
            <a:ext cx="7008574" cy="1500197"/>
          </a:xfrm>
        </p:spPr>
        <p:txBody>
          <a:bodyPr>
            <a:normAutofit fontScale="90000"/>
          </a:bodyPr>
          <a:lstStyle/>
          <a:p>
            <a:r>
              <a:rPr lang="it-IT" dirty="0" smtClean="0"/>
              <a:t>Nuove strategie di censura</a:t>
            </a:r>
            <a:endParaRPr lang="it-IT" dirty="0"/>
          </a:p>
        </p:txBody>
      </p:sp>
      <p:sp>
        <p:nvSpPr>
          <p:cNvPr id="3" name="Sottotitolo 2"/>
          <p:cNvSpPr>
            <a:spLocks noGrp="1"/>
          </p:cNvSpPr>
          <p:nvPr>
            <p:ph type="subTitle" idx="1"/>
          </p:nvPr>
        </p:nvSpPr>
        <p:spPr>
          <a:xfrm>
            <a:off x="4672383" y="2143116"/>
            <a:ext cx="7008574" cy="4029084"/>
          </a:xfrm>
        </p:spPr>
        <p:txBody>
          <a:bodyPr>
            <a:normAutofit/>
          </a:bodyPr>
          <a:lstStyle/>
          <a:p>
            <a:pPr>
              <a:buFont typeface="Arial" pitchFamily="34" charset="0"/>
              <a:buChar char="•"/>
            </a:pPr>
            <a:r>
              <a:rPr lang="it-IT" dirty="0" smtClean="0"/>
              <a:t> “</a:t>
            </a:r>
            <a:r>
              <a:rPr lang="it-IT" dirty="0" smtClean="0"/>
              <a:t>decentramento “ di programmi scomodi</a:t>
            </a:r>
            <a:r>
              <a:rPr lang="it-IT" b="1" dirty="0" smtClean="0"/>
              <a:t>.</a:t>
            </a:r>
          </a:p>
          <a:p>
            <a:endParaRPr lang="it-IT" b="1" dirty="0" smtClean="0"/>
          </a:p>
          <a:p>
            <a:pPr>
              <a:buFont typeface="Arial" pitchFamily="34" charset="0"/>
              <a:buChar char="•"/>
            </a:pPr>
            <a:r>
              <a:rPr lang="it-IT" dirty="0" smtClean="0"/>
              <a:t> introduzione </a:t>
            </a:r>
            <a:r>
              <a:rPr lang="it-IT" dirty="0" smtClean="0"/>
              <a:t>dell’Ampex (1962) che permise di mandare in onda </a:t>
            </a:r>
            <a:r>
              <a:rPr lang="it-IT" dirty="0" smtClean="0"/>
              <a:t>registrazioni </a:t>
            </a:r>
            <a:r>
              <a:rPr lang="it-IT" dirty="0" smtClean="0"/>
              <a:t>già controllate</a:t>
            </a:r>
          </a:p>
          <a:p>
            <a:endParaRPr lang="it-IT"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dirty="0" smtClean="0"/>
              <a:t>Anni ’50 – ’60 </a:t>
            </a:r>
            <a:br>
              <a:rPr lang="it-IT" dirty="0" smtClean="0"/>
            </a:br>
            <a:r>
              <a:rPr lang="it-IT" dirty="0" smtClean="0"/>
              <a:t>tra specializzazione e apertura</a:t>
            </a:r>
            <a:endParaRPr lang="it-IT" dirty="0"/>
          </a:p>
        </p:txBody>
      </p:sp>
      <p:sp>
        <p:nvSpPr>
          <p:cNvPr id="14" name="Segnaposto contenuto 13"/>
          <p:cNvSpPr>
            <a:spLocks noGrp="1"/>
          </p:cNvSpPr>
          <p:nvPr>
            <p:ph idx="1"/>
          </p:nvPr>
        </p:nvSpPr>
        <p:spPr>
          <a:xfrm>
            <a:off x="1117309" y="1701800"/>
            <a:ext cx="9620573" cy="4470400"/>
          </a:xfrm>
        </p:spPr>
        <p:txBody>
          <a:bodyPr rtlCol="0">
            <a:noAutofit/>
          </a:bodyPr>
          <a:lstStyle/>
          <a:p>
            <a:pPr>
              <a:buNone/>
            </a:pPr>
            <a:r>
              <a:rPr lang="it-IT" sz="1600" b="1" dirty="0" smtClean="0">
                <a:cs typeface="Arial" pitchFamily="34" charset="0"/>
              </a:rPr>
              <a:t>Programmi specialistici</a:t>
            </a:r>
            <a:r>
              <a:rPr lang="it-IT" sz="1600" dirty="0" smtClean="0">
                <a:cs typeface="Arial" pitchFamily="34" charset="0"/>
              </a:rPr>
              <a:t>:</a:t>
            </a:r>
            <a:endParaRPr lang="it-IT" sz="1600" b="1" dirty="0" smtClean="0">
              <a:cs typeface="Arial" pitchFamily="34" charset="0"/>
            </a:endParaRPr>
          </a:p>
          <a:p>
            <a:pPr lvl="1"/>
            <a:r>
              <a:rPr lang="it-IT" sz="1800" b="1" dirty="0" smtClean="0">
                <a:cs typeface="Arial" pitchFamily="34" charset="0"/>
              </a:rPr>
              <a:t> </a:t>
            </a:r>
            <a:r>
              <a:rPr lang="it-IT" sz="1800" dirty="0" smtClean="0">
                <a:cs typeface="Arial" pitchFamily="34" charset="0"/>
              </a:rPr>
              <a:t>«Chiamate Roma 3131» </a:t>
            </a:r>
          </a:p>
          <a:p>
            <a:pPr lvl="1"/>
            <a:r>
              <a:rPr lang="it-IT" sz="1800" dirty="0" smtClean="0">
                <a:cs typeface="Arial" pitchFamily="34" charset="0"/>
              </a:rPr>
              <a:t>«Alto Gradimento» (1970),</a:t>
            </a:r>
          </a:p>
          <a:p>
            <a:pPr lvl="1"/>
            <a:r>
              <a:rPr lang="it-IT" sz="1800" dirty="0" smtClean="0">
                <a:cs typeface="Arial" pitchFamily="34" charset="0"/>
              </a:rPr>
              <a:t>«Interviste impossibili» (1973)</a:t>
            </a:r>
          </a:p>
          <a:p>
            <a:pPr>
              <a:buNone/>
            </a:pPr>
            <a:r>
              <a:rPr lang="it-IT" sz="1800" dirty="0" smtClean="0">
                <a:cs typeface="Arial" pitchFamily="34" charset="0"/>
              </a:rPr>
              <a:t>In </a:t>
            </a:r>
            <a:r>
              <a:rPr lang="it-IT" sz="1800" dirty="0" smtClean="0">
                <a:cs typeface="Arial" pitchFamily="34" charset="0"/>
              </a:rPr>
              <a:t>linea con un clima politico molto intenso</a:t>
            </a:r>
            <a:r>
              <a:rPr lang="it-IT" sz="1800" b="1" dirty="0" smtClean="0">
                <a:cs typeface="Arial" pitchFamily="34" charset="0"/>
              </a:rPr>
              <a:t>, il Sessantotto</a:t>
            </a:r>
            <a:r>
              <a:rPr lang="it-IT" sz="1800" dirty="0" smtClean="0">
                <a:cs typeface="Arial" pitchFamily="34" charset="0"/>
              </a:rPr>
              <a:t>, il referendum </a:t>
            </a:r>
            <a:r>
              <a:rPr lang="it-IT" sz="1800" dirty="0" smtClean="0">
                <a:cs typeface="Arial" pitchFamily="34" charset="0"/>
              </a:rPr>
              <a:t>sul divorzio </a:t>
            </a:r>
            <a:r>
              <a:rPr lang="it-IT" sz="1800" dirty="0" smtClean="0">
                <a:cs typeface="Arial" pitchFamily="34" charset="0"/>
              </a:rPr>
              <a:t>del 1974, e gli “anni di piombo”.</a:t>
            </a:r>
          </a:p>
          <a:p>
            <a:pPr>
              <a:buNone/>
            </a:pPr>
            <a:endParaRPr lang="it-IT" sz="1600" b="1" dirty="0" smtClean="0">
              <a:cs typeface="Arial" pitchFamily="34" charset="0"/>
            </a:endParaRPr>
          </a:p>
          <a:p>
            <a:pPr>
              <a:buNone/>
            </a:pPr>
            <a:r>
              <a:rPr lang="it-IT" sz="1600" b="1" dirty="0" smtClean="0">
                <a:cs typeface="Arial" pitchFamily="34" charset="0"/>
              </a:rPr>
              <a:t>Programmi </a:t>
            </a:r>
            <a:r>
              <a:rPr lang="it-IT" sz="1600" b="1" dirty="0" smtClean="0">
                <a:cs typeface="Arial" pitchFamily="34" charset="0"/>
              </a:rPr>
              <a:t>di svago, prima radiofonici e poi televisivi , veri e propri “programmi di massa”: </a:t>
            </a:r>
            <a:endParaRPr lang="it-IT" sz="1600" dirty="0" smtClean="0">
              <a:cs typeface="Arial" pitchFamily="34" charset="0"/>
            </a:endParaRPr>
          </a:p>
          <a:p>
            <a:pPr lvl="1"/>
            <a:r>
              <a:rPr lang="it-IT" sz="1800" dirty="0" smtClean="0">
                <a:cs typeface="Arial" pitchFamily="34" charset="0"/>
              </a:rPr>
              <a:t> il</a:t>
            </a:r>
            <a:r>
              <a:rPr lang="it-IT" sz="1800" b="1" dirty="0" smtClean="0">
                <a:cs typeface="Arial" pitchFamily="34" charset="0"/>
              </a:rPr>
              <a:t> “</a:t>
            </a:r>
            <a:r>
              <a:rPr lang="it-IT" sz="1800" dirty="0" smtClean="0">
                <a:cs typeface="Arial" pitchFamily="34" charset="0"/>
              </a:rPr>
              <a:t>varietà”</a:t>
            </a:r>
          </a:p>
          <a:p>
            <a:pPr lvl="1"/>
            <a:r>
              <a:rPr lang="it-IT" sz="1800" dirty="0" smtClean="0">
                <a:cs typeface="Arial" pitchFamily="34" charset="0"/>
              </a:rPr>
              <a:t> il “gioco a quiz”.</a:t>
            </a:r>
            <a:endParaRPr lang="it-IT" sz="1800" dirty="0" smtClean="0">
              <a:cs typeface="Arial" pitchFamily="34" charset="0"/>
            </a:endParaRPr>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7</a:t>
            </a:fld>
            <a:endParaRPr lang="it-IT" noProof="0" dirty="0"/>
          </a:p>
        </p:txBody>
      </p:sp>
      <p:sp>
        <p:nvSpPr>
          <p:cNvPr id="12290" name="AutoShape 2" descr="Risultati immagini per alto gradi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2292" name="AutoShape 4" descr="Risultati immagini per alto gradimen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r>
              <a:rPr lang="it-IT" dirty="0" smtClean="0"/>
              <a:t>Anni ’50 – ’60 </a:t>
            </a:r>
            <a:br>
              <a:rPr lang="it-IT" dirty="0" smtClean="0"/>
            </a:br>
            <a:r>
              <a:rPr lang="it-IT" dirty="0" smtClean="0"/>
              <a:t>tra specializzazione e apertura</a:t>
            </a:r>
            <a:endParaRPr lang="it-IT" dirty="0"/>
          </a:p>
        </p:txBody>
      </p:sp>
      <p:sp>
        <p:nvSpPr>
          <p:cNvPr id="14" name="Segnaposto contenuto 13"/>
          <p:cNvSpPr>
            <a:spLocks noGrp="1"/>
          </p:cNvSpPr>
          <p:nvPr>
            <p:ph idx="1"/>
          </p:nvPr>
        </p:nvSpPr>
        <p:spPr/>
        <p:txBody>
          <a:bodyPr rtlCol="0">
            <a:noAutofit/>
          </a:bodyPr>
          <a:lstStyle/>
          <a:p>
            <a:pPr>
              <a:buNone/>
            </a:pPr>
            <a:r>
              <a:rPr lang="it-IT" sz="1600" b="1" dirty="0" smtClean="0">
                <a:cs typeface="Arial" pitchFamily="34" charset="0"/>
              </a:rPr>
              <a:t>Programmi di politica</a:t>
            </a:r>
            <a:r>
              <a:rPr lang="it-IT" sz="1600" dirty="0" smtClean="0">
                <a:cs typeface="Arial" pitchFamily="34" charset="0"/>
              </a:rPr>
              <a:t>:</a:t>
            </a:r>
            <a:endParaRPr lang="it-IT" sz="1600" dirty="0" smtClean="0">
              <a:cs typeface="Arial" pitchFamily="34" charset="0"/>
            </a:endParaRPr>
          </a:p>
          <a:p>
            <a:pPr lvl="1"/>
            <a:r>
              <a:rPr lang="it-IT" sz="1800" dirty="0" smtClean="0">
                <a:cs typeface="Arial" pitchFamily="34" charset="0"/>
              </a:rPr>
              <a:t>«Tribuna politica» e «Tv7», </a:t>
            </a:r>
          </a:p>
          <a:p>
            <a:pPr lvl="1"/>
            <a:r>
              <a:rPr lang="it-IT" sz="1800" dirty="0" smtClean="0">
                <a:cs typeface="Arial" pitchFamily="34" charset="0"/>
              </a:rPr>
              <a:t>inchieste televisive. </a:t>
            </a:r>
          </a:p>
          <a:p>
            <a:pPr lvl="1"/>
            <a:r>
              <a:rPr lang="it-IT" sz="1800" dirty="0" smtClean="0">
                <a:cs typeface="Arial" pitchFamily="34" charset="0"/>
              </a:rPr>
              <a:t>sceneggiati  televisivi</a:t>
            </a:r>
          </a:p>
          <a:p>
            <a:pPr lvl="1"/>
            <a:r>
              <a:rPr lang="it-IT" sz="1800" dirty="0" smtClean="0">
                <a:cs typeface="Arial" pitchFamily="34" charset="0"/>
              </a:rPr>
              <a:t>gialli televisivi</a:t>
            </a:r>
            <a:r>
              <a:rPr lang="it-IT" sz="1800" dirty="0" smtClean="0">
                <a:cs typeface="Arial" pitchFamily="34" charset="0"/>
              </a:rPr>
              <a:t>.</a:t>
            </a:r>
            <a:endParaRPr lang="it-IT" sz="1800" dirty="0" smtClean="0">
              <a:cs typeface="Arial" pitchFamily="34" charset="0"/>
            </a:endParaRPr>
          </a:p>
          <a:p>
            <a:endParaRPr lang="it-IT" sz="1600" dirty="0" smtClean="0">
              <a:cs typeface="Arial" pitchFamily="34" charset="0"/>
            </a:endParaRPr>
          </a:p>
          <a:p>
            <a:pPr>
              <a:buNone/>
            </a:pPr>
            <a:r>
              <a:rPr lang="it-IT" sz="1600" b="1" dirty="0" smtClean="0">
                <a:cs typeface="Arial" pitchFamily="34" charset="0"/>
              </a:rPr>
              <a:t>Programmi per i giovani </a:t>
            </a:r>
            <a:endParaRPr lang="it-IT" sz="1600" dirty="0" smtClean="0">
              <a:cs typeface="Arial" pitchFamily="34" charset="0"/>
            </a:endParaRPr>
          </a:p>
          <a:p>
            <a:pPr lvl="1"/>
            <a:r>
              <a:rPr lang="it-IT" sz="1800" dirty="0" smtClean="0">
                <a:cs typeface="Arial" pitchFamily="34" charset="0"/>
              </a:rPr>
              <a:t> </a:t>
            </a:r>
            <a:r>
              <a:rPr lang="it-IT" sz="1800" dirty="0" smtClean="0">
                <a:cs typeface="Arial" pitchFamily="34" charset="0"/>
              </a:rPr>
              <a:t>«Bandiera Gialla» (prettamente musicale)</a:t>
            </a:r>
          </a:p>
          <a:p>
            <a:pPr lvl="1"/>
            <a:r>
              <a:rPr lang="it-IT" sz="1800" dirty="0" smtClean="0">
                <a:cs typeface="Arial" pitchFamily="34" charset="0"/>
              </a:rPr>
              <a:t> </a:t>
            </a:r>
            <a:r>
              <a:rPr lang="it-IT" sz="1800" dirty="0" smtClean="0">
                <a:cs typeface="Arial" pitchFamily="34" charset="0"/>
              </a:rPr>
              <a:t>«Alto gradimento».</a:t>
            </a:r>
            <a:endParaRPr lang="it-IT" sz="1800" dirty="0" smtClean="0">
              <a:cs typeface="Arial" pitchFamily="34" charset="0"/>
            </a:endParaRPr>
          </a:p>
          <a:p>
            <a:pPr>
              <a:buNone/>
            </a:pPr>
            <a:r>
              <a:rPr lang="it-IT" sz="1600" b="1" dirty="0" smtClean="0">
                <a:cs typeface="Arial" pitchFamily="34" charset="0"/>
              </a:rPr>
              <a:t> </a:t>
            </a:r>
            <a:endParaRPr lang="it-IT" sz="1800" dirty="0" smtClean="0">
              <a:cs typeface="Arial" pitchFamily="34" charset="0"/>
            </a:endParaRPr>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8</a:t>
            </a:fld>
            <a:endParaRPr lang="it-IT" noProof="0" dirty="0"/>
          </a:p>
        </p:txBody>
      </p:sp>
      <p:pic>
        <p:nvPicPr>
          <p:cNvPr id="7170" name="Picture 2" descr="Risultati immagini per bandiera gialla programma radio"/>
          <p:cNvPicPr>
            <a:picLocks noChangeAspect="1" noChangeArrowheads="1"/>
          </p:cNvPicPr>
          <p:nvPr/>
        </p:nvPicPr>
        <p:blipFill>
          <a:blip r:embed="rId2"/>
          <a:srcRect/>
          <a:stretch>
            <a:fillRect/>
          </a:stretch>
        </p:blipFill>
        <p:spPr bwMode="auto">
          <a:xfrm>
            <a:off x="8080678" y="4214818"/>
            <a:ext cx="4108147" cy="1928826"/>
          </a:xfrm>
          <a:prstGeom prst="rect">
            <a:avLst/>
          </a:prstGeom>
          <a:ln>
            <a:noFill/>
          </a:ln>
          <a:effectLst>
            <a:outerShdw blurRad="292100" dist="139700" dir="2700000" algn="tl" rotWithShape="0">
              <a:srgbClr val="333333">
                <a:alpha val="65000"/>
              </a:srgbClr>
            </a:outerShdw>
          </a:effectLst>
        </p:spPr>
      </p:pic>
      <p:pic>
        <p:nvPicPr>
          <p:cNvPr id="7172" name="Picture 4" descr="Risultati immagini per Tribuna politica"/>
          <p:cNvPicPr>
            <a:picLocks noChangeAspect="1" noChangeArrowheads="1"/>
          </p:cNvPicPr>
          <p:nvPr/>
        </p:nvPicPr>
        <p:blipFill>
          <a:blip r:embed="rId3"/>
          <a:srcRect/>
          <a:stretch>
            <a:fillRect/>
          </a:stretch>
        </p:blipFill>
        <p:spPr bwMode="auto">
          <a:xfrm>
            <a:off x="6523040" y="1785926"/>
            <a:ext cx="4071924" cy="2288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isultati immagini per de andrè"/>
          <p:cNvPicPr>
            <a:picLocks noChangeAspect="1" noChangeArrowheads="1"/>
          </p:cNvPicPr>
          <p:nvPr/>
        </p:nvPicPr>
        <p:blipFill>
          <a:blip r:embed="rId2"/>
          <a:srcRect/>
          <a:stretch>
            <a:fillRect/>
          </a:stretch>
        </p:blipFill>
        <p:spPr bwMode="auto">
          <a:xfrm>
            <a:off x="10541000" y="4214818"/>
            <a:ext cx="1647825" cy="2286001"/>
          </a:xfrm>
          <a:prstGeom prst="rect">
            <a:avLst/>
          </a:prstGeom>
          <a:ln>
            <a:noFill/>
          </a:ln>
          <a:effectLst>
            <a:outerShdw blurRad="292100" dist="139700" dir="2700000" algn="tl" rotWithShape="0">
              <a:srgbClr val="333333">
                <a:alpha val="65000"/>
              </a:srgbClr>
            </a:outerShdw>
          </a:effectLst>
        </p:spPr>
      </p:pic>
      <p:sp>
        <p:nvSpPr>
          <p:cNvPr id="13" name="Titolo 12"/>
          <p:cNvSpPr>
            <a:spLocks noGrp="1"/>
          </p:cNvSpPr>
          <p:nvPr>
            <p:ph type="title"/>
          </p:nvPr>
        </p:nvSpPr>
        <p:spPr/>
        <p:txBody>
          <a:bodyPr rtlCol="0"/>
          <a:lstStyle/>
          <a:p>
            <a:r>
              <a:rPr lang="it-IT" dirty="0" smtClean="0"/>
              <a:t>Alcuni  “censurati”famosi</a:t>
            </a:r>
            <a:br>
              <a:rPr lang="it-IT" dirty="0" smtClean="0"/>
            </a:br>
            <a:r>
              <a:rPr lang="it-IT" sz="2200" dirty="0" smtClean="0"/>
              <a:t>dal 1959 al 1972</a:t>
            </a:r>
            <a:endParaRPr lang="it-IT" dirty="0"/>
          </a:p>
        </p:txBody>
      </p:sp>
      <p:sp>
        <p:nvSpPr>
          <p:cNvPr id="14" name="Segnaposto contenuto 13"/>
          <p:cNvSpPr>
            <a:spLocks noGrp="1"/>
          </p:cNvSpPr>
          <p:nvPr>
            <p:ph idx="1"/>
          </p:nvPr>
        </p:nvSpPr>
        <p:spPr>
          <a:xfrm>
            <a:off x="1117309" y="1701800"/>
            <a:ext cx="6691615" cy="4470400"/>
          </a:xfrm>
        </p:spPr>
        <p:txBody>
          <a:bodyPr rtlCol="0">
            <a:normAutofit fontScale="92500" lnSpcReduction="10000"/>
          </a:bodyPr>
          <a:lstStyle/>
          <a:p>
            <a:r>
              <a:rPr lang="it-IT" b="1" dirty="0" err="1" smtClean="0"/>
              <a:t>Vianello-Tognazzi</a:t>
            </a:r>
            <a:r>
              <a:rPr lang="it-IT" dirty="0" smtClean="0"/>
              <a:t> , </a:t>
            </a:r>
            <a:r>
              <a:rPr lang="it-IT" b="1" dirty="0" smtClean="0"/>
              <a:t>Enzo Tortora</a:t>
            </a:r>
            <a:r>
              <a:rPr lang="it-IT" dirty="0" smtClean="0"/>
              <a:t> , la coppia </a:t>
            </a:r>
            <a:r>
              <a:rPr lang="it-IT" b="1" dirty="0" smtClean="0"/>
              <a:t>Fo-Rame, Walter Chiari, Enzo </a:t>
            </a:r>
            <a:r>
              <a:rPr lang="it-IT" b="1" dirty="0" err="1" smtClean="0"/>
              <a:t>Iannacci</a:t>
            </a:r>
            <a:r>
              <a:rPr lang="it-IT" b="1" dirty="0" smtClean="0"/>
              <a:t> , Renzo Arbore ( per motivi politici)</a:t>
            </a:r>
          </a:p>
          <a:p>
            <a:r>
              <a:rPr lang="it-IT" b="1" dirty="0" smtClean="0"/>
              <a:t> Tutti i cantautori </a:t>
            </a:r>
            <a:r>
              <a:rPr lang="it-IT" dirty="0" smtClean="0"/>
              <a:t>subirono censure, primi tra tutti, certamente, quelli più politicamente impegnati e dissacranti. </a:t>
            </a:r>
            <a:r>
              <a:rPr lang="it-IT" b="1" dirty="0" smtClean="0"/>
              <a:t>De André </a:t>
            </a:r>
            <a:r>
              <a:rPr lang="it-IT" dirty="0" smtClean="0"/>
              <a:t>fu censurato perché moltissime canzoni erano anarchiche, antimilitariste o semplicemente immorali</a:t>
            </a:r>
          </a:p>
          <a:p>
            <a:pPr>
              <a:buNone/>
            </a:pPr>
            <a:r>
              <a:rPr lang="it-IT" b="1" dirty="0" smtClean="0"/>
              <a:t>   </a:t>
            </a:r>
            <a:r>
              <a:rPr lang="it-IT" b="1" dirty="0" smtClean="0"/>
              <a:t> Luigi </a:t>
            </a:r>
            <a:r>
              <a:rPr lang="it-IT" b="1" dirty="0" smtClean="0"/>
              <a:t>Tenco, Domenico Modugno, Ornella Vanoni, Adriano Celentano, i </a:t>
            </a:r>
            <a:r>
              <a:rPr lang="it-IT" b="1" dirty="0" smtClean="0"/>
              <a:t>Nomadi, </a:t>
            </a:r>
            <a:r>
              <a:rPr lang="it-IT" b="1" dirty="0" smtClean="0"/>
              <a:t>i </a:t>
            </a:r>
            <a:r>
              <a:rPr lang="it-IT" b="1" dirty="0" smtClean="0"/>
              <a:t>Giganti, </a:t>
            </a:r>
            <a:r>
              <a:rPr lang="it-IT" b="1" dirty="0" smtClean="0"/>
              <a:t>Gianni Morandi </a:t>
            </a:r>
            <a:r>
              <a:rPr lang="it-IT" b="1" dirty="0" err="1" smtClean="0"/>
              <a:t>………</a:t>
            </a:r>
            <a:r>
              <a:rPr lang="it-IT" b="1" dirty="0" smtClean="0"/>
              <a:t>.             (per </a:t>
            </a:r>
            <a:r>
              <a:rPr lang="it-IT" b="1" dirty="0" smtClean="0"/>
              <a:t>oscenità o motivi politici )</a:t>
            </a:r>
          </a:p>
          <a:p>
            <a:pPr>
              <a:buNone/>
            </a:pPr>
            <a:endParaRPr lang="it-IT" dirty="0" smtClean="0"/>
          </a:p>
        </p:txBody>
      </p:sp>
      <p:sp>
        <p:nvSpPr>
          <p:cNvPr id="4" name="Segnaposto numero diapositiva 3"/>
          <p:cNvSpPr>
            <a:spLocks noGrp="1"/>
          </p:cNvSpPr>
          <p:nvPr>
            <p:ph type="sldNum" sz="quarter" idx="12"/>
          </p:nvPr>
        </p:nvSpPr>
        <p:spPr/>
        <p:txBody>
          <a:bodyPr/>
          <a:lstStyle/>
          <a:p>
            <a:pPr rtl="0"/>
            <a:fld id="{DA60BA0E-20D0-4E7C-B286-26C960A6788F}" type="slidenum">
              <a:rPr lang="it-IT" noProof="0" smtClean="0"/>
              <a:pPr rtl="0"/>
              <a:t>9</a:t>
            </a:fld>
            <a:endParaRPr lang="it-IT" noProof="0" dirty="0"/>
          </a:p>
        </p:txBody>
      </p:sp>
      <p:pic>
        <p:nvPicPr>
          <p:cNvPr id="10242" name="Picture 2" descr="Risultati immagini per enzo jannacci ho visto un re"/>
          <p:cNvPicPr>
            <a:picLocks noChangeAspect="1" noChangeArrowheads="1"/>
          </p:cNvPicPr>
          <p:nvPr/>
        </p:nvPicPr>
        <p:blipFill>
          <a:blip r:embed="rId3"/>
          <a:srcRect/>
          <a:stretch>
            <a:fillRect/>
          </a:stretch>
        </p:blipFill>
        <p:spPr bwMode="auto">
          <a:xfrm>
            <a:off x="8023238" y="1643050"/>
            <a:ext cx="2558218" cy="3228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9412002_TF02787940_TF02787940.potx" id="{16BC592A-5788-410B-8483-B87DA45B8300}" vid="{E443AD33-126F-45B8-9771-6333635CD181}"/>
    </a:ext>
  </a:extLst>
</a:theme>
</file>

<file path=ppt/theme/theme2.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i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1000</Words>
  <Application>Microsoft Office PowerPoint</Application>
  <PresentationFormat>Personalizzato</PresentationFormat>
  <Paragraphs>85</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tf02787940</vt:lpstr>
      <vt:lpstr>Codice di autodisciplina</vt:lpstr>
      <vt:lpstr>Codice di autodisciplina madre di tutte le censure</vt:lpstr>
      <vt:lpstr>Codice di autodisciplina madre di tutte le censure</vt:lpstr>
      <vt:lpstr>ascella, parto, amante, intestino, piede, membro, sudore, verginità , divorzio magnifica, benefica, malefica. </vt:lpstr>
      <vt:lpstr>La RAI di Bernabei:  maggiore pluralismo</vt:lpstr>
      <vt:lpstr>Nuove strategie di censura</vt:lpstr>
      <vt:lpstr>Anni ’50 – ’60  tra specializzazione e apertura</vt:lpstr>
      <vt:lpstr>Anni ’50 – ’60  tra specializzazione e apertura</vt:lpstr>
      <vt:lpstr>Alcuni  “censurati”famosi dal 1959 al 1972</vt:lpstr>
      <vt:lpstr>Strumenti di censura  CDA- registrazione col sistema Amplex</vt:lpstr>
      <vt:lpstr>La censura dopo la riforma della RAI</vt:lpstr>
      <vt:lpstr>La censura dopo la riforma della RAI</vt:lpstr>
      <vt:lpstr>Legge Mammì (6 maggio 1990)</vt:lpstr>
      <vt:lpstr>Altri casi clamorosi    dal 1990 ad oggi</vt:lpstr>
      <vt:lpstr>Altri casi clamorosi    dal 1990 ad oggi</vt:lpstr>
      <vt:lpstr>Dario 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2017-05-08T18:40:24Z</dcterms:created>
  <dcterms:modified xsi:type="dcterms:W3CDTF">2017-05-08T19:37:17Z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