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60" r:id="rId5"/>
    <p:sldId id="261" r:id="rId6"/>
    <p:sldId id="262"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FF9"/>
    <a:srgbClr val="C6620E"/>
    <a:srgbClr val="FEFFF3"/>
    <a:srgbClr val="492D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6" d="100"/>
          <a:sy n="86" d="100"/>
        </p:scale>
        <p:origin x="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83553CFB-7966-4046-9407-0B34DEB574AD}" type="slidenum">
              <a:rPr lang="it-IT" smtClean="0"/>
              <a:t>‹N›</a:t>
            </a:fld>
            <a:endParaRPr lang="it-I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878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1877680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988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6430676D-CF8B-4758-A594-05AB1ABE26B6}" type="datetimeFigureOut">
              <a:rPr lang="it-IT" smtClean="0"/>
              <a:t>10/01/2018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2040302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6430676D-CF8B-4758-A594-05AB1ABE26B6}" type="datetimeFigureOut">
              <a:rPr lang="it-IT" smtClean="0"/>
              <a:t>10/01/2018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3553CFB-7966-4046-9407-0B34DEB574AD}" type="slidenum">
              <a:rPr lang="it-IT" smtClean="0"/>
              <a:t>‹N›</a:t>
            </a:fld>
            <a:endParaRPr lang="it-I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8683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6430676D-CF8B-4758-A594-05AB1ABE26B6}" type="datetimeFigureOut">
              <a:rPr lang="it-IT" smtClean="0"/>
              <a:t>10/01/2018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3553CFB-7966-4046-9407-0B34DEB574AD}"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288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30676D-CF8B-4758-A594-05AB1ABE26B6}" type="datetimeFigureOut">
              <a:rPr lang="it-IT" smtClean="0"/>
              <a:t>10/01/2018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315376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6430676D-CF8B-4758-A594-05AB1ABE26B6}" type="datetimeFigureOut">
              <a:rPr lang="it-IT" smtClean="0"/>
              <a:t>10/01/2018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3553CFB-7966-4046-9407-0B34DEB574AD}" type="slidenum">
              <a:rPr lang="it-IT" smtClean="0"/>
              <a:t>‹N›</a:t>
            </a:fld>
            <a:endParaRPr lang="it-I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7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6430676D-CF8B-4758-A594-05AB1ABE26B6}" type="datetimeFigureOut">
              <a:rPr lang="it-IT" smtClean="0"/>
              <a:t>10/01/2018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570319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6430676D-CF8B-4758-A594-05AB1ABE26B6}" type="datetimeFigureOut">
              <a:rPr lang="it-IT" smtClean="0"/>
              <a:t>10/01/2018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4005002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0037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273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spTree>
    <p:extLst>
      <p:ext uri="{BB962C8B-B14F-4D97-AF65-F5344CB8AC3E}">
        <p14:creationId xmlns:p14="http://schemas.microsoft.com/office/powerpoint/2010/main" val="2927525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3204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3325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4359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6430676D-CF8B-4758-A594-05AB1ABE26B6}" type="datetimeFigureOut">
              <a:rPr lang="it-IT" smtClean="0"/>
              <a:t>10/01/2018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3553CFB-7966-4046-9407-0B34DEB574AD}" type="slidenum">
              <a:rPr lang="it-IT" smtClean="0"/>
              <a:t>‹N›</a:t>
            </a:fld>
            <a:endParaRPr lang="it-I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6812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30676D-CF8B-4758-A594-05AB1ABE26B6}" type="datetimeFigureOut">
              <a:rPr lang="it-IT" smtClean="0"/>
              <a:t>10/01/2018</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553CFB-7966-4046-9407-0B34DEB574AD}" type="slidenum">
              <a:rPr lang="it-IT" smtClean="0"/>
              <a:t>‹N›</a:t>
            </a:fld>
            <a:endParaRPr lang="it-IT"/>
          </a:p>
        </p:txBody>
      </p:sp>
    </p:spTree>
    <p:extLst>
      <p:ext uri="{BB962C8B-B14F-4D97-AF65-F5344CB8AC3E}">
        <p14:creationId xmlns:p14="http://schemas.microsoft.com/office/powerpoint/2010/main" val="250421192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57" y="0"/>
            <a:ext cx="12250757" cy="6858000"/>
          </a:xfrm>
          <a:prstGeom prst="rect">
            <a:avLst/>
          </a:prstGeom>
        </p:spPr>
      </p:pic>
      <p:sp>
        <p:nvSpPr>
          <p:cNvPr id="2" name="Titolo 1"/>
          <p:cNvSpPr>
            <a:spLocks noGrp="1"/>
          </p:cNvSpPr>
          <p:nvPr>
            <p:ph type="ctrTitle"/>
          </p:nvPr>
        </p:nvSpPr>
        <p:spPr>
          <a:xfrm>
            <a:off x="1524000" y="-507989"/>
            <a:ext cx="9144000" cy="1616617"/>
          </a:xfrm>
        </p:spPr>
        <p:txBody>
          <a:bodyPr/>
          <a:lstStyle/>
          <a:p>
            <a:r>
              <a:rPr lang="it-IT" dirty="0" smtClean="0">
                <a:solidFill>
                  <a:srgbClr val="C6620E"/>
                </a:solidFill>
              </a:rPr>
              <a:t>TEMPIO DI SATURNO</a:t>
            </a:r>
            <a:endParaRPr lang="it-IT" dirty="0">
              <a:solidFill>
                <a:srgbClr val="C6620E"/>
              </a:solidFill>
            </a:endParaRPr>
          </a:p>
        </p:txBody>
      </p:sp>
      <p:sp>
        <p:nvSpPr>
          <p:cNvPr id="3" name="Sottotitolo 2"/>
          <p:cNvSpPr>
            <a:spLocks noGrp="1"/>
          </p:cNvSpPr>
          <p:nvPr>
            <p:ph type="subTitle" idx="1"/>
          </p:nvPr>
        </p:nvSpPr>
        <p:spPr>
          <a:xfrm>
            <a:off x="2893763" y="6446314"/>
            <a:ext cx="9144000" cy="1109811"/>
          </a:xfrm>
        </p:spPr>
        <p:txBody>
          <a:bodyPr/>
          <a:lstStyle/>
          <a:p>
            <a:pPr algn="r"/>
            <a:r>
              <a:rPr lang="it-IT" dirty="0" smtClean="0">
                <a:solidFill>
                  <a:srgbClr val="C6620E"/>
                </a:solidFill>
              </a:rPr>
              <a:t>TRENTIN GIULIA</a:t>
            </a:r>
            <a:endParaRPr lang="it-IT" dirty="0">
              <a:solidFill>
                <a:srgbClr val="C6620E"/>
              </a:solidFill>
            </a:endParaRPr>
          </a:p>
        </p:txBody>
      </p:sp>
    </p:spTree>
    <p:extLst>
      <p:ext uri="{BB962C8B-B14F-4D97-AF65-F5344CB8AC3E}">
        <p14:creationId xmlns:p14="http://schemas.microsoft.com/office/powerpoint/2010/main" val="1253945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egnaposto immagine 9"/>
          <p:cNvPicPr>
            <a:picLocks noGrp="1" noChangeAspect="1"/>
          </p:cNvPicPr>
          <p:nvPr>
            <p:ph type="pic" idx="1"/>
          </p:nvPr>
        </p:nvPicPr>
        <p:blipFill>
          <a:blip r:embed="rId2"/>
          <a:srcRect l="28231" r="28231"/>
          <a:stretch>
            <a:fillRect/>
          </a:stretch>
        </p:blipFill>
        <p:spPr>
          <a:xfrm>
            <a:off x="7455852" y="1135327"/>
            <a:ext cx="3649149" cy="4829695"/>
          </a:xfrm>
          <a:prstGeom prst="rect">
            <a:avLst/>
          </a:prstGeom>
        </p:spPr>
      </p:pic>
      <p:sp>
        <p:nvSpPr>
          <p:cNvPr id="4" name="Segnaposto testo 3"/>
          <p:cNvSpPr>
            <a:spLocks noGrp="1"/>
          </p:cNvSpPr>
          <p:nvPr>
            <p:ph type="body" sz="half" idx="2"/>
          </p:nvPr>
        </p:nvSpPr>
        <p:spPr>
          <a:xfrm>
            <a:off x="872837" y="1344058"/>
            <a:ext cx="5792368" cy="6174954"/>
          </a:xfrm>
        </p:spPr>
        <p:txBody>
          <a:bodyPr>
            <a:noAutofit/>
          </a:bodyPr>
          <a:lstStyle/>
          <a:p>
            <a:pPr algn="l"/>
            <a:r>
              <a:rPr lang="it-IT" sz="1800" dirty="0" smtClean="0"/>
              <a:t>Questo tempio è molto antico (e sembra che prima della sua edificazione fosse stato preceduto da un semplice altare). Risale, nella sua struttura originaria, al 498 a.C. (i resti che si vedono risalgono invece al IV secolo d.C., quando il tempio fu ricostruito, come ricorda l’iscrizione sull’architrave, a seguito di un incendio, sembra che proprio per celebrare l’evento Macrobio abbia scritto i suoi Saturnalia). Solo undici anni separano dunque la sua costruzione dalla dedica del grande tempio di Giove sul Campidoglio che, con la sua inaugurazione, segnò il passaggio dall’era monarchica a quella repubblicana. E non è un caso che Giove sia alloggiato sulla cima del colle, e Saturno ai suoi piedi. Giove è sulla cima, Saturno alle pendici. Per un Romano questa collocazione topografica dei due templi corrisponde alla definizione di celeste e tellurico che avrebbe dato un greco. Giove è un dio del cielo luminoso, quindi deve risiedere sull’alto di una cima.</a:t>
            </a:r>
            <a:endParaRPr lang="it-IT" sz="1800" dirty="0"/>
          </a:p>
        </p:txBody>
      </p:sp>
      <p:sp>
        <p:nvSpPr>
          <p:cNvPr id="11" name="CasellaDiTesto 10"/>
          <p:cNvSpPr txBox="1"/>
          <p:nvPr/>
        </p:nvSpPr>
        <p:spPr>
          <a:xfrm>
            <a:off x="2248694" y="647189"/>
            <a:ext cx="3040654" cy="707886"/>
          </a:xfrm>
          <a:prstGeom prst="rect">
            <a:avLst/>
          </a:prstGeom>
          <a:noFill/>
        </p:spPr>
        <p:txBody>
          <a:bodyPr wrap="square" rtlCol="0">
            <a:spAutoFit/>
          </a:bodyPr>
          <a:lstStyle/>
          <a:p>
            <a:r>
              <a:rPr lang="it-IT" sz="4000" dirty="0" smtClean="0">
                <a:solidFill>
                  <a:srgbClr val="C6620E"/>
                </a:solidFill>
              </a:rPr>
              <a:t>ORIGINI</a:t>
            </a:r>
            <a:endParaRPr lang="it-IT" sz="4000" dirty="0">
              <a:solidFill>
                <a:srgbClr val="C6620E"/>
              </a:solidFill>
            </a:endParaRPr>
          </a:p>
        </p:txBody>
      </p:sp>
    </p:spTree>
    <p:extLst>
      <p:ext uri="{BB962C8B-B14F-4D97-AF65-F5344CB8AC3E}">
        <p14:creationId xmlns:p14="http://schemas.microsoft.com/office/powerpoint/2010/main" val="2983216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6797405" y="2027103"/>
            <a:ext cx="4495801" cy="32112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Immagine 5"/>
          <p:cNvPicPr>
            <a:picLocks noChangeAspect="1"/>
          </p:cNvPicPr>
          <p:nvPr/>
        </p:nvPicPr>
        <p:blipFill>
          <a:blip r:embed="rId3"/>
          <a:stretch>
            <a:fillRect/>
          </a:stretch>
        </p:blipFill>
        <p:spPr>
          <a:xfrm>
            <a:off x="925419" y="2027103"/>
            <a:ext cx="4495801" cy="32112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asellaDiTesto 6"/>
          <p:cNvSpPr txBox="1"/>
          <p:nvPr/>
        </p:nvSpPr>
        <p:spPr>
          <a:xfrm>
            <a:off x="3602974" y="561861"/>
            <a:ext cx="5442332" cy="707886"/>
          </a:xfrm>
          <a:prstGeom prst="rect">
            <a:avLst/>
          </a:prstGeom>
          <a:noFill/>
        </p:spPr>
        <p:txBody>
          <a:bodyPr wrap="square" rtlCol="0">
            <a:spAutoFit/>
          </a:bodyPr>
          <a:lstStyle/>
          <a:p>
            <a:r>
              <a:rPr lang="it-IT" sz="4000" dirty="0" smtClean="0">
                <a:solidFill>
                  <a:srgbClr val="C6620E"/>
                </a:solidFill>
              </a:rPr>
              <a:t>RAPPRESENAZIONE</a:t>
            </a:r>
            <a:r>
              <a:rPr lang="it-IT" dirty="0" smtClean="0">
                <a:solidFill>
                  <a:srgbClr val="C6620E"/>
                </a:solidFill>
              </a:rPr>
              <a:t> </a:t>
            </a:r>
            <a:endParaRPr lang="it-IT" dirty="0">
              <a:solidFill>
                <a:srgbClr val="C6620E"/>
              </a:solidFill>
            </a:endParaRPr>
          </a:p>
        </p:txBody>
      </p:sp>
    </p:spTree>
    <p:extLst>
      <p:ext uri="{BB962C8B-B14F-4D97-AF65-F5344CB8AC3E}">
        <p14:creationId xmlns:p14="http://schemas.microsoft.com/office/powerpoint/2010/main" val="4032135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3013" y="1635960"/>
            <a:ext cx="3718455" cy="1371600"/>
          </a:xfrm>
        </p:spPr>
        <p:txBody>
          <a:bodyPr>
            <a:normAutofit/>
          </a:bodyPr>
          <a:lstStyle/>
          <a:p>
            <a:r>
              <a:rPr lang="it-IT" sz="4000" dirty="0" smtClean="0">
                <a:solidFill>
                  <a:srgbClr val="C6620E"/>
                </a:solidFill>
              </a:rPr>
              <a:t>STORIA</a:t>
            </a:r>
            <a:endParaRPr lang="it-IT" sz="4000" dirty="0">
              <a:solidFill>
                <a:srgbClr val="C6620E"/>
              </a:solidFill>
            </a:endParaRPr>
          </a:p>
        </p:txBody>
      </p:sp>
      <p:sp>
        <p:nvSpPr>
          <p:cNvPr id="4" name="Segnaposto testo 3"/>
          <p:cNvSpPr>
            <a:spLocks noGrp="1"/>
          </p:cNvSpPr>
          <p:nvPr>
            <p:ph type="body" sz="half" idx="2"/>
          </p:nvPr>
        </p:nvSpPr>
        <p:spPr>
          <a:xfrm>
            <a:off x="5981252" y="892886"/>
            <a:ext cx="5314277" cy="5615490"/>
          </a:xfrm>
        </p:spPr>
        <p:txBody>
          <a:bodyPr>
            <a:normAutofit fontScale="47500" lnSpcReduction="20000"/>
          </a:bodyPr>
          <a:lstStyle/>
          <a:p>
            <a:pPr algn="l"/>
            <a:r>
              <a:rPr lang="it-IT" sz="3800" dirty="0"/>
              <a:t>Saturno è un dio legato alla terra, alla fertilità, quindi deve avere un luogo di culto ubicato in basso. A lato della grande scalinata che vi sareste trovati di fronte guardando il tempio, si trovava una struttura che ospitava gli </a:t>
            </a:r>
            <a:r>
              <a:rPr lang="it-IT" sz="3800" dirty="0" smtClean="0"/>
              <a:t>archivi pubblici </a:t>
            </a:r>
            <a:r>
              <a:rPr lang="it-IT" sz="3800" dirty="0"/>
              <a:t>e le insegne militari; aveva inoltre sede qui l’Erario dello Stato (recenti studi propongono di identificare tali strutture con dei resti più prossimi al Tabularium). Nel tempio era conservata la bilancia utilizzata per pesare il metallo destinato al conio. Non è strano che il deposito dei beni del popolo romano si trovasse nel tempio di un dio legato alla fertilità. Pensate che il termine pecunia, la ricchezza, viene da </a:t>
            </a:r>
            <a:r>
              <a:rPr lang="it-IT" sz="3800" i="1" dirty="0"/>
              <a:t>pecus</a:t>
            </a:r>
            <a:r>
              <a:rPr lang="it-IT" sz="3800" dirty="0"/>
              <a:t>, la pecora, perché per un popolo di pastori ed agricoltori quello era il bene sommo, prima dell’avvento del denaro. Proprio riguardo ai soldi, un’altra curiosità: guardando verso il colle Capitolino, verso destra, oltre la Chiesa dei SS. Luca e Martina (sotto cui si trova il Tullianum, il carcere nel quale fu strangolato Vercingetorige e in cui furono eseguite le condanne a morte dei catilinari), avreste visto svettare il tempio di Giunone Moneta, la Giunone che ammonisce, nei cui pressi si trovava la zecca, che ne fu influenzata a tal punto che gli oggetti da essa prodotti iniziarono ad essere chiamati “monete”.</a:t>
            </a:r>
          </a:p>
          <a:p>
            <a:pPr algn="l"/>
            <a:endParaRPr lang="it-IT" dirty="0"/>
          </a:p>
        </p:txBody>
      </p:sp>
      <p:pic>
        <p:nvPicPr>
          <p:cNvPr id="5" name="Immagine 4"/>
          <p:cNvPicPr>
            <a:picLocks noChangeAspect="1"/>
          </p:cNvPicPr>
          <p:nvPr/>
        </p:nvPicPr>
        <p:blipFill>
          <a:blip r:embed="rId2"/>
          <a:stretch>
            <a:fillRect/>
          </a:stretch>
        </p:blipFill>
        <p:spPr>
          <a:xfrm>
            <a:off x="1379074" y="3007560"/>
            <a:ext cx="3787870" cy="28888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91227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6301" y="-182283"/>
            <a:ext cx="6241816" cy="1371600"/>
          </a:xfrm>
        </p:spPr>
        <p:txBody>
          <a:bodyPr>
            <a:normAutofit/>
          </a:bodyPr>
          <a:lstStyle/>
          <a:p>
            <a:r>
              <a:rPr lang="it-IT" sz="4000" dirty="0" smtClean="0">
                <a:solidFill>
                  <a:srgbClr val="C6620E"/>
                </a:solidFill>
              </a:rPr>
              <a:t>USANZE</a:t>
            </a:r>
            <a:endParaRPr lang="it-IT" sz="4000" dirty="0">
              <a:solidFill>
                <a:srgbClr val="C6620E"/>
              </a:solidFill>
            </a:endParaRPr>
          </a:p>
        </p:txBody>
      </p:sp>
      <p:pic>
        <p:nvPicPr>
          <p:cNvPr id="5" name="Segnaposto immagine 4"/>
          <p:cNvPicPr>
            <a:picLocks noGrp="1" noChangeAspect="1"/>
          </p:cNvPicPr>
          <p:nvPr>
            <p:ph type="pic" idx="1"/>
          </p:nvPr>
        </p:nvPicPr>
        <p:blipFill>
          <a:blip r:embed="rId2"/>
          <a:srcRect l="28643" r="28643"/>
          <a:stretch>
            <a:fillRect/>
          </a:stretch>
        </p:blipFill>
        <p:spPr>
          <a:prstGeom prst="rect">
            <a:avLst/>
          </a:prstGeom>
        </p:spPr>
      </p:pic>
      <p:sp>
        <p:nvSpPr>
          <p:cNvPr id="4" name="Segnaposto testo 3"/>
          <p:cNvSpPr>
            <a:spLocks noGrp="1"/>
          </p:cNvSpPr>
          <p:nvPr>
            <p:ph type="body" sz="half" idx="2"/>
          </p:nvPr>
        </p:nvSpPr>
        <p:spPr>
          <a:xfrm>
            <a:off x="1295399" y="1189317"/>
            <a:ext cx="5672718" cy="4996330"/>
          </a:xfrm>
        </p:spPr>
        <p:txBody>
          <a:bodyPr>
            <a:noAutofit/>
          </a:bodyPr>
          <a:lstStyle/>
          <a:p>
            <a:r>
              <a:rPr lang="it-IT" dirty="0"/>
              <a:t>Torniamo a Saturno. Il giorno in cui fu inaugurato il tempio, e nel quale poi ogni anno si celebrò la festa in onore del dio, cadeva il 17 dicembre. La festa prese il nome di Saturnalia, ed era davvero molto particolare. Era uno dei capodanni romani, che non una sola volta, ma diverse nel corso di un anno celebravano riti volti a ricreare una situazione di disordine da cui poi doveva ricominciare, rigenerato, il normale fluire del tempo. Per noi tale festa sarebbe più prossima al carnevale, il ribaltamento dell’ordine. Ad esempio, durante i Saturnali romani gli schiavi venivano serviti dai propri padroni. In tale occasione la statua del dio, che portava ai piedi delle catene, era liberata, ed il caos poteva regnare, ma solo per un giorno. Nell’area che si trova di fronte al tempio, si diceva fosse stato sepolto Oreste, l’eroe greco dell’</a:t>
            </a:r>
            <a:r>
              <a:rPr lang="it-IT" dirty="0" err="1"/>
              <a:t>Orestea</a:t>
            </a:r>
            <a:r>
              <a:rPr lang="it-IT" dirty="0"/>
              <a:t>, che dopo aver ucciso il padre Agamennone e la madre </a:t>
            </a:r>
            <a:r>
              <a:rPr lang="it-IT" dirty="0" err="1"/>
              <a:t>Clitemnestra</a:t>
            </a:r>
            <a:r>
              <a:rPr lang="it-IT" dirty="0"/>
              <a:t>, iniziò una lunga peregrinazione che lo portò a morire nell’antico Lazio.</a:t>
            </a:r>
          </a:p>
          <a:p>
            <a:r>
              <a:rPr lang="it-IT" dirty="0"/>
              <a:t/>
            </a:r>
            <a:br>
              <a:rPr lang="it-IT" dirty="0"/>
            </a:br>
            <a:endParaRPr lang="it-IT" dirty="0"/>
          </a:p>
        </p:txBody>
      </p:sp>
    </p:spTree>
    <p:extLst>
      <p:ext uri="{BB962C8B-B14F-4D97-AF65-F5344CB8AC3E}">
        <p14:creationId xmlns:p14="http://schemas.microsoft.com/office/powerpoint/2010/main" val="3183547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0" y="0"/>
            <a:ext cx="12192000" cy="6858000"/>
          </a:xfrm>
          <a:prstGeom prst="rect">
            <a:avLst/>
          </a:prstGeom>
        </p:spPr>
      </p:pic>
      <p:sp>
        <p:nvSpPr>
          <p:cNvPr id="4" name="CasellaDiTesto 3"/>
          <p:cNvSpPr txBox="1"/>
          <p:nvPr/>
        </p:nvSpPr>
        <p:spPr>
          <a:xfrm>
            <a:off x="6698255" y="4684151"/>
            <a:ext cx="7932145" cy="2339102"/>
          </a:xfrm>
          <a:prstGeom prst="rect">
            <a:avLst/>
          </a:prstGeom>
          <a:noFill/>
        </p:spPr>
        <p:txBody>
          <a:bodyPr wrap="square" rtlCol="0">
            <a:spAutoFit/>
          </a:bodyPr>
          <a:lstStyle/>
          <a:p>
            <a:r>
              <a:rPr lang="it-IT" b="1" dirty="0" smtClean="0">
                <a:solidFill>
                  <a:schemeClr val="bg1"/>
                </a:solidFill>
              </a:rPr>
              <a:t>Roma nostra vedrai. La vedrai da’ suoi colli:</a:t>
            </a:r>
            <a:br>
              <a:rPr lang="it-IT" b="1" dirty="0" smtClean="0">
                <a:solidFill>
                  <a:schemeClr val="bg1"/>
                </a:solidFill>
              </a:rPr>
            </a:br>
            <a:r>
              <a:rPr lang="it-IT" b="1" dirty="0" smtClean="0">
                <a:solidFill>
                  <a:schemeClr val="bg1"/>
                </a:solidFill>
              </a:rPr>
              <a:t>dal Quirinale fulgido al Gianicolo,</a:t>
            </a:r>
            <a:br>
              <a:rPr lang="it-IT" b="1" dirty="0" smtClean="0">
                <a:solidFill>
                  <a:schemeClr val="bg1"/>
                </a:solidFill>
              </a:rPr>
            </a:br>
            <a:r>
              <a:rPr lang="it-IT" b="1" dirty="0" smtClean="0">
                <a:solidFill>
                  <a:schemeClr val="bg1"/>
                </a:solidFill>
              </a:rPr>
              <a:t>da l’Aventino al Pincio più fulgida ancor ne l’estremo</a:t>
            </a:r>
            <a:br>
              <a:rPr lang="it-IT" b="1" dirty="0" smtClean="0">
                <a:solidFill>
                  <a:schemeClr val="bg1"/>
                </a:solidFill>
              </a:rPr>
            </a:br>
            <a:r>
              <a:rPr lang="it-IT" b="1" dirty="0" smtClean="0">
                <a:solidFill>
                  <a:schemeClr val="bg1"/>
                </a:solidFill>
              </a:rPr>
              <a:t>vespero, miracol sommo, irraggiare i cieli…</a:t>
            </a:r>
            <a:br>
              <a:rPr lang="it-IT" b="1" dirty="0" smtClean="0">
                <a:solidFill>
                  <a:schemeClr val="bg1"/>
                </a:solidFill>
              </a:rPr>
            </a:br>
            <a:r>
              <a:rPr lang="it-IT" b="1" dirty="0" smtClean="0">
                <a:solidFill>
                  <a:schemeClr val="bg1"/>
                </a:solidFill>
              </a:rPr>
              <a:t>Nulla è più grande e sacro. Ha in sé la luce d’un astro.</a:t>
            </a:r>
            <a:br>
              <a:rPr lang="it-IT" b="1" dirty="0" smtClean="0">
                <a:solidFill>
                  <a:schemeClr val="bg1"/>
                </a:solidFill>
              </a:rPr>
            </a:br>
            <a:r>
              <a:rPr lang="it-IT" b="1" dirty="0" smtClean="0">
                <a:solidFill>
                  <a:schemeClr val="bg1"/>
                </a:solidFill>
              </a:rPr>
              <a:t>Non i suoi cieli irraggia solo, ma il mondo, Roma.</a:t>
            </a:r>
            <a:br>
              <a:rPr lang="it-IT" b="1" dirty="0" smtClean="0">
                <a:solidFill>
                  <a:schemeClr val="bg1"/>
                </a:solidFill>
              </a:rPr>
            </a:br>
            <a:r>
              <a:rPr lang="it-IT" b="1" dirty="0" smtClean="0">
                <a:solidFill>
                  <a:schemeClr val="bg1"/>
                </a:solidFill>
              </a:rPr>
              <a:t>(Gabriele D’Annunzio)</a:t>
            </a:r>
          </a:p>
          <a:p>
            <a:endParaRPr lang="it-IT" sz="2000" b="1" dirty="0">
              <a:solidFill>
                <a:schemeClr val="bg1"/>
              </a:solidFill>
            </a:endParaRPr>
          </a:p>
        </p:txBody>
      </p:sp>
    </p:spTree>
    <p:extLst>
      <p:ext uri="{BB962C8B-B14F-4D97-AF65-F5344CB8AC3E}">
        <p14:creationId xmlns:p14="http://schemas.microsoft.com/office/powerpoint/2010/main" val="35195033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77</TotalTime>
  <Words>628</Words>
  <Application>Microsoft Office PowerPoint</Application>
  <PresentationFormat>Widescreen</PresentationFormat>
  <Paragraphs>11</Paragraphs>
  <Slides>6</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6</vt:i4>
      </vt:variant>
    </vt:vector>
  </HeadingPairs>
  <TitlesOfParts>
    <vt:vector size="9" baseType="lpstr">
      <vt:lpstr>Arial</vt:lpstr>
      <vt:lpstr>Garamond</vt:lpstr>
      <vt:lpstr>Organico</vt:lpstr>
      <vt:lpstr>TEMPIO DI SATURNO</vt:lpstr>
      <vt:lpstr>Presentazione standard di PowerPoint</vt:lpstr>
      <vt:lpstr>Presentazione standard di PowerPoint</vt:lpstr>
      <vt:lpstr>STORIA</vt:lpstr>
      <vt:lpstr>USANZE</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TEMPIO DI SATURNO</dc:title>
  <dc:creator>giulia trentin</dc:creator>
  <cp:lastModifiedBy>giulia trentin</cp:lastModifiedBy>
  <cp:revision>9</cp:revision>
  <dcterms:created xsi:type="dcterms:W3CDTF">2018-01-10T19:11:15Z</dcterms:created>
  <dcterms:modified xsi:type="dcterms:W3CDTF">2018-01-10T20:28:50Z</dcterms:modified>
</cp:coreProperties>
</file>